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7"/>
  </p:notesMasterIdLst>
  <p:handoutMasterIdLst>
    <p:handoutMasterId r:id="rId28"/>
  </p:handoutMasterIdLst>
  <p:sldIdLst>
    <p:sldId id="353" r:id="rId2"/>
    <p:sldId id="488" r:id="rId3"/>
    <p:sldId id="489" r:id="rId4"/>
    <p:sldId id="490" r:id="rId5"/>
    <p:sldId id="491" r:id="rId6"/>
    <p:sldId id="492" r:id="rId7"/>
    <p:sldId id="493" r:id="rId8"/>
    <p:sldId id="512" r:id="rId9"/>
    <p:sldId id="495" r:id="rId10"/>
    <p:sldId id="496" r:id="rId11"/>
    <p:sldId id="497" r:id="rId12"/>
    <p:sldId id="498" r:id="rId13"/>
    <p:sldId id="499" r:id="rId14"/>
    <p:sldId id="500" r:id="rId15"/>
    <p:sldId id="501" r:id="rId16"/>
    <p:sldId id="502" r:id="rId17"/>
    <p:sldId id="503" r:id="rId18"/>
    <p:sldId id="504" r:id="rId19"/>
    <p:sldId id="505" r:id="rId20"/>
    <p:sldId id="506" r:id="rId21"/>
    <p:sldId id="507" r:id="rId22"/>
    <p:sldId id="508" r:id="rId23"/>
    <p:sldId id="509" r:id="rId24"/>
    <p:sldId id="510" r:id="rId25"/>
    <p:sldId id="511" r:id="rId26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88300" autoAdjust="0"/>
  </p:normalViewPr>
  <p:slideViewPr>
    <p:cSldViewPr>
      <p:cViewPr varScale="1">
        <p:scale>
          <a:sx n="96" d="100"/>
          <a:sy n="96" d="100"/>
        </p:scale>
        <p:origin x="6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-468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2015/9/16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9668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C: </a:t>
            </a:r>
            <a:r>
              <a:rPr lang="en-US" altLang="zh-TW" sz="1200" dirty="0" smtClean="0"/>
              <a:t>TCAM share of beats</a:t>
            </a:r>
            <a:r>
              <a:rPr lang="en-US" altLang="zh-TW" sz="1200" baseline="0" dirty="0" smtClean="0"/>
              <a:t> in command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RLi:  </a:t>
            </a:r>
            <a:r>
              <a:rPr lang="en-US" altLang="zh-TW" sz="1200" dirty="0" smtClean="0"/>
              <a:t>The length of the table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W:  </a:t>
            </a:r>
            <a:r>
              <a:rPr lang="en-US" altLang="zh-TW" sz="1200" dirty="0" smtClean="0"/>
              <a:t>TCAM write the bit width of each shot number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DS:  </a:t>
            </a:r>
            <a:r>
              <a:rPr lang="en-US" altLang="zh-TW" sz="1200" dirty="0" smtClean="0"/>
              <a:t>Single table system delay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S: </a:t>
            </a:r>
            <a:r>
              <a:rPr lang="en-US" altLang="zh-TW" sz="1200" dirty="0" smtClean="0"/>
              <a:t>SRAM share return the number of beats</a:t>
            </a: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7126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C: </a:t>
            </a:r>
            <a:r>
              <a:rPr lang="en-US" altLang="zh-TW" sz="1200" dirty="0" smtClean="0"/>
              <a:t>TCAM share of beats</a:t>
            </a:r>
            <a:r>
              <a:rPr lang="en-US" altLang="zh-TW" sz="1200" baseline="0" dirty="0" smtClean="0"/>
              <a:t> in command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RLi:  </a:t>
            </a:r>
            <a:r>
              <a:rPr lang="en-US" altLang="zh-TW" sz="1200" dirty="0" smtClean="0"/>
              <a:t>The length of the table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W:  </a:t>
            </a:r>
            <a:r>
              <a:rPr lang="en-US" altLang="zh-TW" sz="1200" dirty="0" smtClean="0"/>
              <a:t>TCAM write the bit width of each shot number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DS:  </a:t>
            </a:r>
            <a:r>
              <a:rPr lang="en-US" altLang="zh-TW" sz="1200" dirty="0" smtClean="0"/>
              <a:t>Single table system delay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S: </a:t>
            </a:r>
            <a:r>
              <a:rPr lang="en-US" altLang="zh-TW" sz="1200" dirty="0" smtClean="0"/>
              <a:t>SRAM share return the number of beats</a:t>
            </a: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8510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C: </a:t>
            </a:r>
            <a:r>
              <a:rPr lang="en-US" altLang="zh-TW" sz="1200" dirty="0" smtClean="0"/>
              <a:t>TCAM share of beats</a:t>
            </a:r>
            <a:r>
              <a:rPr lang="en-US" altLang="zh-TW" sz="1200" baseline="0" dirty="0" smtClean="0"/>
              <a:t> in command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RLi:  </a:t>
            </a:r>
            <a:r>
              <a:rPr lang="en-US" altLang="zh-TW" sz="1200" dirty="0" smtClean="0"/>
              <a:t>The length of the table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W:  </a:t>
            </a:r>
            <a:r>
              <a:rPr lang="en-US" altLang="zh-TW" sz="1200" dirty="0" smtClean="0"/>
              <a:t>TCAM write the bit width of each shot number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DS:  </a:t>
            </a:r>
            <a:r>
              <a:rPr lang="en-US" altLang="zh-TW" sz="1200" dirty="0" smtClean="0"/>
              <a:t>Single table system delay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S: </a:t>
            </a:r>
            <a:r>
              <a:rPr lang="en-US" altLang="zh-TW" sz="1200" dirty="0" smtClean="0"/>
              <a:t>SRAM share return the number of beats</a:t>
            </a: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1953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/>
              <a:t>PE: The number of packet processors</a:t>
            </a:r>
            <a:endParaRPr lang="zh-TW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12231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/>
              <a:t>DS: Single table system delay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/>
              <a:t>TP: Processing</a:t>
            </a:r>
            <a:r>
              <a:rPr lang="en-US" altLang="zh-TW" sz="1200" baseline="0" dirty="0" smtClean="0"/>
              <a:t> time for a single table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aseline="0" dirty="0" smtClean="0"/>
              <a:t>B: </a:t>
            </a:r>
            <a:r>
              <a:rPr lang="en-US" altLang="zh-TW" sz="1200" dirty="0" smtClean="0"/>
              <a:t>TCAM width of the base to process packets</a:t>
            </a: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40905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baseline="0" dirty="0" smtClean="0"/>
              <a:t>PE:</a:t>
            </a:r>
            <a:r>
              <a:rPr lang="zh-TW" altLang="en-US" sz="1200" baseline="0" dirty="0" smtClean="0"/>
              <a:t> </a:t>
            </a:r>
            <a:r>
              <a:rPr lang="en-US" altLang="zh-TW" sz="1200" baseline="0" dirty="0" smtClean="0"/>
              <a:t>number</a:t>
            </a:r>
            <a:r>
              <a:rPr lang="zh-TW" altLang="en-US" sz="1200" baseline="0" dirty="0" smtClean="0"/>
              <a:t> </a:t>
            </a:r>
            <a:r>
              <a:rPr lang="en-US" altLang="zh-TW" sz="1200" baseline="0" dirty="0" smtClean="0"/>
              <a:t>of</a:t>
            </a:r>
            <a:r>
              <a:rPr lang="zh-TW" altLang="en-US" sz="1200" baseline="0" dirty="0" smtClean="0"/>
              <a:t> </a:t>
            </a:r>
            <a:r>
              <a:rPr lang="en-US" altLang="zh-TW" sz="1200" baseline="0" dirty="0" smtClean="0"/>
              <a:t>packet</a:t>
            </a:r>
            <a:r>
              <a:rPr lang="zh-TW" altLang="en-US" sz="1200" baseline="0" dirty="0" smtClean="0"/>
              <a:t> </a:t>
            </a:r>
            <a:r>
              <a:rPr lang="en-US" altLang="zh-TW" sz="1200" baseline="0" dirty="0" smtClean="0"/>
              <a:t>processors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aseline="0" dirty="0" smtClean="0"/>
              <a:t>考慮</a:t>
            </a:r>
            <a:r>
              <a:rPr lang="en-US" altLang="zh-TW" sz="1200" baseline="0" dirty="0" smtClean="0"/>
              <a:t>PE</a:t>
            </a:r>
            <a:r>
              <a:rPr lang="zh-TW" altLang="en-US" sz="1200" baseline="0" dirty="0" smtClean="0"/>
              <a:t>的功用，我們要選擇運作模式是</a:t>
            </a:r>
            <a:r>
              <a:rPr lang="en-US" altLang="zh-TW" sz="1200" baseline="0" dirty="0" smtClean="0"/>
              <a:t>linear</a:t>
            </a:r>
            <a:r>
              <a:rPr lang="zh-TW" altLang="en-US" sz="1200" baseline="0" dirty="0" smtClean="0"/>
              <a:t> </a:t>
            </a:r>
            <a:r>
              <a:rPr lang="en-US" altLang="zh-TW" sz="1200" baseline="0" dirty="0" smtClean="0"/>
              <a:t>or</a:t>
            </a:r>
            <a:r>
              <a:rPr lang="zh-TW" altLang="en-US" sz="1200" baseline="0" dirty="0" smtClean="0"/>
              <a:t> </a:t>
            </a:r>
            <a:r>
              <a:rPr lang="en-US" altLang="zh-TW" sz="1200" baseline="0" dirty="0" smtClean="0"/>
              <a:t>concurrent</a:t>
            </a:r>
            <a:r>
              <a:rPr lang="zh-TW" altLang="en-US" sz="1200" baseline="0" dirty="0" smtClean="0"/>
              <a:t>，若選擇</a:t>
            </a:r>
            <a:r>
              <a:rPr lang="en-US" altLang="zh-TW" sz="1200" baseline="0" dirty="0" smtClean="0"/>
              <a:t>linear</a:t>
            </a:r>
            <a:r>
              <a:rPr lang="zh-TW" altLang="en-US" sz="1200" baseline="0" dirty="0" smtClean="0"/>
              <a:t> </a:t>
            </a:r>
            <a:r>
              <a:rPr lang="en-US" altLang="zh-TW" sz="1200" baseline="0" dirty="0" smtClean="0"/>
              <a:t>mode</a:t>
            </a:r>
            <a:r>
              <a:rPr lang="zh-TW" altLang="en-US" sz="1200" baseline="0" dirty="0" smtClean="0"/>
              <a:t>，很容易因為單一</a:t>
            </a:r>
            <a:r>
              <a:rPr lang="en-US" altLang="zh-TW" sz="1200" baseline="0" dirty="0" smtClean="0"/>
              <a:t>node</a:t>
            </a:r>
            <a:r>
              <a:rPr lang="zh-TW" altLang="en-US" sz="1200" baseline="0" dirty="0" smtClean="0"/>
              <a:t>錯誤導致</a:t>
            </a:r>
            <a:r>
              <a:rPr lang="en-US" altLang="zh-TW" sz="1200" baseline="0" dirty="0" smtClean="0"/>
              <a:t>bottleneck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aseline="0" dirty="0" smtClean="0"/>
              <a:t>若是</a:t>
            </a:r>
            <a:r>
              <a:rPr lang="en-US" altLang="zh-TW" sz="1200" baseline="0" dirty="0" smtClean="0"/>
              <a:t>concurrent</a:t>
            </a:r>
            <a:r>
              <a:rPr lang="zh-TW" altLang="en-US" sz="1200" baseline="0" dirty="0" smtClean="0"/>
              <a:t>，總</a:t>
            </a:r>
            <a:r>
              <a:rPr lang="en-US" altLang="zh-TW" sz="1200" baseline="0" dirty="0" smtClean="0"/>
              <a:t>bandwidth</a:t>
            </a:r>
            <a:r>
              <a:rPr lang="zh-TW" altLang="en-US" sz="1200" baseline="0" dirty="0" smtClean="0"/>
              <a:t>數須小於</a:t>
            </a:r>
            <a:r>
              <a:rPr lang="en-US" altLang="zh-TW" sz="1200" baseline="0" dirty="0" smtClean="0"/>
              <a:t>chips</a:t>
            </a:r>
            <a:r>
              <a:rPr lang="zh-TW" altLang="en-US" sz="1200" baseline="0" dirty="0" smtClean="0"/>
              <a:t>的</a:t>
            </a:r>
            <a:r>
              <a:rPr lang="en-US" altLang="zh-TW" sz="1200" baseline="0" dirty="0" smtClean="0"/>
              <a:t>bandwidth</a:t>
            </a: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84131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664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55334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8846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15465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22963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60389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17140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 smtClean="0"/>
              <a:t>每次</a:t>
            </a:r>
            <a:r>
              <a:rPr lang="en-US" altLang="zh-TW" sz="1200" dirty="0" smtClean="0"/>
              <a:t>lookup</a:t>
            </a:r>
            <a:r>
              <a:rPr lang="zh-TW" altLang="en-US" sz="1200" dirty="0" smtClean="0"/>
              <a:t>會將對應到的</a:t>
            </a:r>
            <a:r>
              <a:rPr lang="en-US" altLang="zh-TW" sz="1200" dirty="0" smtClean="0"/>
              <a:t>aging bit</a:t>
            </a:r>
            <a:r>
              <a:rPr lang="zh-TW" altLang="en-US" sz="1200" dirty="0" smtClean="0"/>
              <a:t>標記為</a:t>
            </a:r>
            <a:r>
              <a:rPr lang="en-US" altLang="zh-TW" sz="1200" dirty="0" smtClean="0"/>
              <a:t>visited</a:t>
            </a:r>
            <a:r>
              <a:rPr lang="zh-TW" altLang="en-US" sz="1200" dirty="0" smtClean="0"/>
              <a:t>，</a:t>
            </a:r>
            <a:r>
              <a:rPr lang="en-US" altLang="zh-TW" sz="1200" dirty="0" smtClean="0"/>
              <a:t>packet processor</a:t>
            </a:r>
            <a:r>
              <a:rPr lang="zh-TW" altLang="en-US" sz="1200" dirty="0" smtClean="0"/>
              <a:t>必須一段時間就來讀一次</a:t>
            </a:r>
            <a:r>
              <a:rPr lang="en-US" altLang="zh-TW" sz="1200" dirty="0" smtClean="0"/>
              <a:t>aging memory entries</a:t>
            </a: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9558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9775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7806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8908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2329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TW" altLang="en-US" dirty="0" smtClean="0"/>
              <a:t>主要藉由</a:t>
            </a:r>
            <a:r>
              <a:rPr lang="en-US" altLang="zh-TW" dirty="0" smtClean="0"/>
              <a:t>API</a:t>
            </a:r>
            <a:r>
              <a:rPr lang="zh-TW" altLang="en-US" dirty="0" smtClean="0"/>
              <a:t>完成與</a:t>
            </a:r>
            <a:r>
              <a:rPr lang="en-US" altLang="zh-TW" dirty="0" smtClean="0"/>
              <a:t>controller</a:t>
            </a:r>
            <a:r>
              <a:rPr lang="zh-TW" altLang="en-US" dirty="0" smtClean="0"/>
              <a:t>的互動；</a:t>
            </a:r>
            <a:r>
              <a:rPr lang="en-US" altLang="zh-TW" dirty="0" smtClean="0"/>
              <a:t>controller</a:t>
            </a:r>
            <a:r>
              <a:rPr lang="zh-TW" altLang="en-US" dirty="0" smtClean="0"/>
              <a:t>需要將</a:t>
            </a:r>
            <a:r>
              <a:rPr lang="en-US" altLang="zh-TW" dirty="0" smtClean="0"/>
              <a:t>operating table</a:t>
            </a:r>
            <a:r>
              <a:rPr lang="zh-TW" altLang="en-US" dirty="0" smtClean="0"/>
              <a:t>傳到</a:t>
            </a:r>
            <a:r>
              <a:rPr lang="en-US" altLang="zh-TW" dirty="0" smtClean="0"/>
              <a:t>hardware</a:t>
            </a:r>
            <a:r>
              <a:rPr lang="zh-TW" altLang="en-US" dirty="0" smtClean="0"/>
              <a:t> </a:t>
            </a:r>
            <a:r>
              <a:rPr lang="en-US" altLang="zh-TW" dirty="0" smtClean="0"/>
              <a:t>layer</a:t>
            </a:r>
            <a:r>
              <a:rPr lang="zh-TW" altLang="en-US" dirty="0" smtClean="0"/>
              <a:t>；有</a:t>
            </a:r>
            <a:r>
              <a:rPr lang="en-US" altLang="zh-TW" dirty="0" smtClean="0"/>
              <a:t>Update</a:t>
            </a:r>
            <a:r>
              <a:rPr lang="zh-TW" altLang="en-US" dirty="0" smtClean="0"/>
              <a:t>時，需要傳送</a:t>
            </a:r>
            <a:r>
              <a:rPr lang="en-US" altLang="zh-TW" dirty="0" smtClean="0"/>
              <a:t>update</a:t>
            </a:r>
            <a:r>
              <a:rPr lang="zh-TW" altLang="en-US" dirty="0" smtClean="0"/>
              <a:t>資訊給</a:t>
            </a:r>
            <a:r>
              <a:rPr lang="en-US" altLang="zh-TW" dirty="0" smtClean="0"/>
              <a:t>OF</a:t>
            </a:r>
            <a:r>
              <a:rPr lang="zh-TW" altLang="en-US" dirty="0" smtClean="0"/>
              <a:t> </a:t>
            </a:r>
            <a:r>
              <a:rPr lang="en-US" altLang="zh-TW" dirty="0" smtClean="0"/>
              <a:t>table</a:t>
            </a:r>
          </a:p>
          <a:p>
            <a:pPr marL="228600" indent="-228600">
              <a:buAutoNum type="arabicPeriod"/>
            </a:pPr>
            <a:r>
              <a:rPr lang="zh-TW" altLang="en-US" dirty="0" smtClean="0"/>
              <a:t>使用</a:t>
            </a:r>
            <a:r>
              <a:rPr lang="en-US" altLang="zh-TW" dirty="0" smtClean="0"/>
              <a:t>Hash</a:t>
            </a:r>
            <a:r>
              <a:rPr lang="zh-TW" altLang="en-US" dirty="0" smtClean="0"/>
              <a:t>演算法達到在沒有</a:t>
            </a:r>
            <a:r>
              <a:rPr lang="en-US" altLang="zh-TW" dirty="0" smtClean="0"/>
              <a:t>wildcard</a:t>
            </a:r>
            <a:r>
              <a:rPr lang="zh-TW" altLang="en-US" dirty="0" smtClean="0"/>
              <a:t>的</a:t>
            </a:r>
            <a:r>
              <a:rPr lang="en-US" altLang="zh-TW" dirty="0" smtClean="0"/>
              <a:t>15</a:t>
            </a:r>
            <a:r>
              <a:rPr lang="zh-TW" altLang="en-US" dirty="0" smtClean="0"/>
              <a:t>個</a:t>
            </a:r>
            <a:r>
              <a:rPr lang="en-US" altLang="zh-TW" dirty="0" smtClean="0"/>
              <a:t>group</a:t>
            </a:r>
            <a:r>
              <a:rPr lang="zh-TW" altLang="en-US" dirty="0" smtClean="0"/>
              <a:t>的查詢</a:t>
            </a:r>
            <a:endParaRPr lang="en-US" altLang="zh-TW" dirty="0" smtClean="0"/>
          </a:p>
          <a:p>
            <a:pPr marL="228600" indent="-228600">
              <a:buAutoNum type="arabicPeriod"/>
            </a:pPr>
            <a:r>
              <a:rPr lang="zh-TW" altLang="en-US" dirty="0" smtClean="0"/>
              <a:t>主要是備份資料以及達成一些其他的擴充，像是</a:t>
            </a:r>
            <a:r>
              <a:rPr lang="en-US" altLang="zh-TW" dirty="0" smtClean="0"/>
              <a:t>timeout updating</a:t>
            </a:r>
          </a:p>
          <a:p>
            <a:pPr marL="228600" indent="-228600">
              <a:buAutoNum type="arabicPeriod"/>
            </a:pPr>
            <a:r>
              <a:rPr lang="zh-TW" altLang="en-US" dirty="0" smtClean="0"/>
              <a:t>主要是在三</a:t>
            </a:r>
            <a:r>
              <a:rPr lang="en-US" altLang="zh-TW" dirty="0" smtClean="0"/>
              <a:t>layer</a:t>
            </a:r>
            <a:r>
              <a:rPr lang="zh-TW" altLang="en-US" dirty="0" smtClean="0"/>
              <a:t>間傳送</a:t>
            </a:r>
            <a:r>
              <a:rPr lang="en-US" altLang="zh-TW" baseline="0" dirty="0" smtClean="0"/>
              <a:t>data stream </a:t>
            </a:r>
          </a:p>
          <a:p>
            <a:pPr marL="228600" indent="-228600">
              <a:buAutoNum type="arabicPeriod"/>
            </a:pPr>
            <a:r>
              <a:rPr lang="zh-TW" altLang="en-US" dirty="0" smtClean="0"/>
              <a:t>會放在這層是考慮到</a:t>
            </a:r>
            <a:r>
              <a:rPr lang="en-US" altLang="zh-TW" dirty="0" smtClean="0"/>
              <a:t>storage</a:t>
            </a:r>
            <a:r>
              <a:rPr lang="en-US" altLang="zh-TW" baseline="0" dirty="0" smtClean="0"/>
              <a:t> space and resources consumption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7014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7081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Idle timeout</a:t>
            </a:r>
            <a:r>
              <a:rPr lang="en-US" altLang="zh-TW" baseline="0" dirty="0" smtClean="0"/>
              <a:t>: Flow</a:t>
            </a:r>
            <a:r>
              <a:rPr lang="zh-TW" altLang="en-US" baseline="0" dirty="0" smtClean="0"/>
              <a:t>在</a:t>
            </a:r>
            <a:r>
              <a:rPr lang="en-US" altLang="zh-TW" baseline="0" dirty="0" smtClean="0"/>
              <a:t>switch</a:t>
            </a:r>
            <a:r>
              <a:rPr lang="zh-TW" altLang="en-US" baseline="0" dirty="0" smtClean="0"/>
              <a:t>中，沒被</a:t>
            </a:r>
            <a:r>
              <a:rPr lang="en-US" altLang="zh-TW" baseline="0" dirty="0" smtClean="0"/>
              <a:t>match</a:t>
            </a:r>
            <a:r>
              <a:rPr lang="zh-TW" altLang="en-US" baseline="0" dirty="0" smtClean="0"/>
              <a:t>可停留的時間</a:t>
            </a:r>
            <a:endParaRPr lang="en-US" altLang="zh-TW" baseline="0" dirty="0" smtClean="0"/>
          </a:p>
          <a:p>
            <a:r>
              <a:rPr lang="en-US" altLang="zh-TW" baseline="0" dirty="0" smtClean="0"/>
              <a:t>Hard timeout: Flow</a:t>
            </a:r>
            <a:r>
              <a:rPr lang="zh-TW" altLang="en-US" baseline="0" dirty="0" smtClean="0"/>
              <a:t>在</a:t>
            </a:r>
            <a:r>
              <a:rPr lang="en-US" altLang="zh-TW" baseline="0" dirty="0" smtClean="0"/>
              <a:t>switch</a:t>
            </a:r>
            <a:r>
              <a:rPr lang="zh-TW" altLang="en-US" baseline="0" dirty="0" smtClean="0"/>
              <a:t>中可停留的時間，不管有無被</a:t>
            </a:r>
            <a:r>
              <a:rPr lang="en-US" altLang="zh-TW" baseline="0" dirty="0" smtClean="0"/>
              <a:t>match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891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1. Packet </a:t>
            </a:r>
            <a:r>
              <a:rPr lang="zh-TW" altLang="en-US" dirty="0" smtClean="0"/>
              <a:t>進來會先去</a:t>
            </a:r>
            <a:r>
              <a:rPr lang="en-US" altLang="zh-TW" dirty="0" smtClean="0"/>
              <a:t>TCAM</a:t>
            </a:r>
            <a:r>
              <a:rPr lang="zh-TW" altLang="en-US" dirty="0" smtClean="0"/>
              <a:t> </a:t>
            </a:r>
            <a:r>
              <a:rPr lang="en-US" altLang="zh-TW" dirty="0" smtClean="0"/>
              <a:t>lookup ,</a:t>
            </a:r>
            <a:r>
              <a:rPr lang="zh-TW" altLang="en-US" dirty="0" smtClean="0"/>
              <a:t> 若</a:t>
            </a:r>
            <a:r>
              <a:rPr lang="en-US" altLang="zh-TW" dirty="0" smtClean="0"/>
              <a:t>rule</a:t>
            </a:r>
            <a:r>
              <a:rPr lang="zh-TW" altLang="en-US" dirty="0" smtClean="0"/>
              <a:t> </a:t>
            </a:r>
            <a:r>
              <a:rPr lang="en-US" altLang="zh-TW" dirty="0" smtClean="0"/>
              <a:t>match</a:t>
            </a:r>
            <a:r>
              <a:rPr lang="zh-TW" altLang="en-US" dirty="0" smtClean="0"/>
              <a:t>會</a:t>
            </a:r>
            <a:r>
              <a:rPr lang="en-US" altLang="zh-TW" dirty="0" smtClean="0"/>
              <a:t>forward</a:t>
            </a:r>
            <a:r>
              <a:rPr lang="zh-TW" altLang="en-US" dirty="0" smtClean="0"/>
              <a:t>去找對應的指令，及</a:t>
            </a:r>
            <a:r>
              <a:rPr lang="en-US" altLang="zh-TW" dirty="0" smtClean="0"/>
              <a:t>forward</a:t>
            </a:r>
            <a:r>
              <a:rPr lang="zh-TW" altLang="en-US" dirty="0" smtClean="0"/>
              <a:t>到</a:t>
            </a:r>
            <a:r>
              <a:rPr lang="en-US" altLang="zh-TW" dirty="0" smtClean="0"/>
              <a:t>FM</a:t>
            </a:r>
            <a:r>
              <a:rPr lang="zh-TW" altLang="en-US" dirty="0" smtClean="0"/>
              <a:t>去</a:t>
            </a:r>
            <a:r>
              <a:rPr lang="en-US" altLang="zh-TW" dirty="0" smtClean="0"/>
              <a:t>update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counter</a:t>
            </a:r>
          </a:p>
          <a:p>
            <a:r>
              <a:rPr lang="en-US" altLang="zh-TW" dirty="0" smtClean="0"/>
              <a:t>2. FM</a:t>
            </a:r>
          </a:p>
          <a:p>
            <a:r>
              <a:rPr lang="en-US" altLang="zh-TW" dirty="0" smtClean="0"/>
              <a:t>to OpenFlow rule table forwarding rules in Table 2 (without a </a:t>
            </a:r>
          </a:p>
          <a:p>
            <a:r>
              <a:rPr lang="en-US" altLang="zh-TW" dirty="0" smtClean="0"/>
              <a:t>wildcard hash to look-up table). If the rules match, issue from </a:t>
            </a:r>
          </a:p>
          <a:p>
            <a:r>
              <a:rPr lang="en-US" altLang="zh-TW" dirty="0" smtClean="0"/>
              <a:t>the  hardware  forwarding  process,  and  sent  to  the  forwarding </a:t>
            </a:r>
          </a:p>
          <a:p>
            <a:r>
              <a:rPr lang="en-US" altLang="zh-TW" dirty="0" smtClean="0"/>
              <a:t>management to update the counter.  </a:t>
            </a:r>
          </a:p>
          <a:p>
            <a:pPr marL="228600" indent="-228600">
              <a:buAutoNum type="arabicPeriod" startAt="3"/>
            </a:pPr>
            <a:r>
              <a:rPr lang="zh-TW" altLang="en-US" dirty="0" smtClean="0"/>
              <a:t>若都找不到就會去跟</a:t>
            </a:r>
            <a:r>
              <a:rPr lang="en-US" altLang="zh-TW" dirty="0" smtClean="0"/>
              <a:t>controller</a:t>
            </a:r>
            <a:r>
              <a:rPr lang="zh-TW" altLang="en-US" dirty="0" smtClean="0"/>
              <a:t>要</a:t>
            </a:r>
            <a:endParaRPr lang="en-US" altLang="zh-TW" dirty="0" smtClean="0"/>
          </a:p>
          <a:p>
            <a:pPr marL="228600" indent="-228600">
              <a:buAutoNum type="arabicPeriod" startAt="3"/>
            </a:pPr>
            <a:r>
              <a:rPr lang="en-US" altLang="zh-TW" dirty="0" smtClean="0"/>
              <a:t> controller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會丟給</a:t>
            </a:r>
            <a:r>
              <a:rPr lang="en-US" altLang="zh-TW" baseline="0" dirty="0" smtClean="0"/>
              <a:t>rule management</a:t>
            </a:r>
            <a:r>
              <a:rPr lang="zh-TW" altLang="en-US" baseline="0" dirty="0" smtClean="0"/>
              <a:t>去寫入</a:t>
            </a:r>
            <a:endParaRPr lang="en-US" altLang="zh-TW" baseline="0" dirty="0" smtClean="0"/>
          </a:p>
          <a:p>
            <a:pPr marL="228600" indent="-228600">
              <a:buAutoNum type="arabicPeriod" startAt="3"/>
            </a:pPr>
            <a:r>
              <a:rPr lang="en-US" altLang="zh-TW" dirty="0" smtClean="0"/>
              <a:t>On  user  layer,  set  up  a  ruler  database  of  Openflow  </a:t>
            </a:r>
            <a:r>
              <a:rPr lang="en-US" altLang="zh-TW" smtClean="0"/>
              <a:t>to backup </a:t>
            </a:r>
            <a:r>
              <a:rPr lang="en-US" altLang="zh-TW" dirty="0" smtClean="0"/>
              <a:t>and modify configuration. 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5786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421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2015/9/16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PP_V1_NAT_design.pp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/>
              <a:t>Research on TCAM-based OpenFlow Switch</a:t>
            </a:r>
            <a:endParaRPr lang="zh-TW" altLang="zh-TW" sz="36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nl-NL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Fei Long, Zhigang Sun, Ziwen Zhang, Hui Chen, Longgen </a:t>
            </a:r>
            <a:endParaRPr lang="nl-NL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nl-NL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Liao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Conference: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 International Conference on Systems and </a:t>
            </a:r>
            <a:r>
              <a:rPr lang="zh-TW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zh-TW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Informatics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(ICSAI 2012)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smtClean="0"/>
              <a:t>Chih-Hsun Wang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2015/09/16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graphicFrame>
        <p:nvGraphicFramePr>
          <p:cNvPr id="171" name="表格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563996"/>
              </p:ext>
            </p:extLst>
          </p:nvPr>
        </p:nvGraphicFramePr>
        <p:xfrm>
          <a:off x="1548002" y="3162580"/>
          <a:ext cx="6096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801"/>
                <a:gridCol w="936104"/>
                <a:gridCol w="33690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Symbolic name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Units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Description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RN</a:t>
                      </a:r>
                      <a:r>
                        <a:rPr lang="en-US" altLang="zh-TW" sz="1600" i="1" baseline="-25000" dirty="0" smtClean="0"/>
                        <a:t>i</a:t>
                      </a:r>
                      <a:endParaRPr lang="zh-TW" altLang="en-US" sz="16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The number of table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RN</a:t>
                      </a:r>
                      <a:r>
                        <a:rPr lang="en-US" altLang="zh-TW" sz="1600" i="1" baseline="-25000" dirty="0" smtClean="0"/>
                        <a:t>n</a:t>
                      </a:r>
                      <a:endParaRPr lang="zh-TW" altLang="en-US" sz="16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TCAM table in the</a:t>
                      </a:r>
                      <a:r>
                        <a:rPr lang="en-US" altLang="zh-TW" sz="1600" baseline="0" dirty="0" smtClean="0"/>
                        <a:t> n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RL</a:t>
                      </a:r>
                      <a:r>
                        <a:rPr lang="en-US" altLang="zh-TW" sz="1600" i="1" baseline="-25000" dirty="0" smtClean="0"/>
                        <a:t>i</a:t>
                      </a:r>
                      <a:endParaRPr lang="zh-TW" altLang="en-US" sz="160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bit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The length of the table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D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System delay time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DS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Single table system delay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E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Resource utilization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The total number of table</a:t>
                      </a:r>
                      <a:endParaRPr lang="zh-TW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2" name="文字方塊 171"/>
          <p:cNvSpPr txBox="1"/>
          <p:nvPr/>
        </p:nvSpPr>
        <p:spPr>
          <a:xfrm>
            <a:off x="1420495" y="1340768"/>
            <a:ext cx="66608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The  following  table  describes  the  use  of  multi-table  of </a:t>
            </a:r>
          </a:p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OpneFlow:  Suppose  OpenFlow  switches  </a:t>
            </a:r>
            <a:r>
              <a:rPr lang="en-US" altLang="zh-TW" dirty="0" smtClean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endParaRPr lang="en-US" altLang="zh-TW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&lt;RN</a:t>
            </a:r>
            <a:r>
              <a:rPr lang="en-US" altLang="zh-TW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,RN</a:t>
            </a:r>
            <a:r>
              <a:rPr lang="en-US" altLang="zh-TW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~RN</a:t>
            </a:r>
            <a:r>
              <a:rPr lang="en-US" altLang="zh-TW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&gt;  tables,  each  table  has  three  subsets  of </a:t>
            </a:r>
          </a:p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attributes  &lt;RL</a:t>
            </a:r>
            <a:r>
              <a:rPr lang="en-US" altLang="zh-TW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,RN</a:t>
            </a:r>
            <a:r>
              <a:rPr lang="en-US" altLang="zh-TW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,RM</a:t>
            </a:r>
            <a:r>
              <a:rPr lang="en-US" altLang="zh-TW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&gt;,  RL</a:t>
            </a:r>
            <a:r>
              <a:rPr lang="en-US" altLang="zh-TW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  means    the  rules  of  length, </a:t>
            </a:r>
          </a:p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RN</a:t>
            </a:r>
            <a:r>
              <a:rPr lang="en-US" altLang="zh-TW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 means the number, RM</a:t>
            </a:r>
            <a:r>
              <a:rPr lang="en-US" altLang="zh-TW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 means the rules whether contains </a:t>
            </a:r>
          </a:p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the mask match, 1 means including, and on contrary for 0. 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11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306" y="1951285"/>
            <a:ext cx="7518530" cy="3349923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827544" y="2405691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c</a:t>
            </a:r>
            <a:r>
              <a:rPr lang="en-US" altLang="zh-TW" dirty="0" smtClean="0">
                <a:solidFill>
                  <a:srgbClr val="FF0000"/>
                </a:solidFill>
              </a:rPr>
              <a:t>lock cycles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71600" y="3270368"/>
            <a:ext cx="1689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>
                <a:solidFill>
                  <a:srgbClr val="FF0000"/>
                </a:solidFill>
              </a:rPr>
              <a:t>p</a:t>
            </a:r>
            <a:r>
              <a:rPr lang="en-US" altLang="zh-TW" sz="1600" dirty="0" smtClean="0">
                <a:solidFill>
                  <a:srgbClr val="FF0000"/>
                </a:solidFill>
              </a:rPr>
              <a:t>rocess time </a:t>
            </a:r>
          </a:p>
          <a:p>
            <a:r>
              <a:rPr lang="en-US" altLang="zh-TW" sz="1600" dirty="0" smtClean="0">
                <a:solidFill>
                  <a:srgbClr val="FF0000"/>
                </a:solidFill>
              </a:rPr>
              <a:t>for a single table</a:t>
            </a:r>
            <a:endParaRPr lang="zh-TW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31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TCAM Performance Analysis </a:t>
            </a:r>
            <a:endParaRPr lang="en-US" altLang="zh-TW" sz="2800" u="sng" dirty="0" smtClean="0"/>
          </a:p>
          <a:p>
            <a:r>
              <a:rPr lang="en-US" altLang="zh-TW" sz="2400" smtClean="0"/>
              <a:t>By deriving </a:t>
            </a:r>
            <a:r>
              <a:rPr lang="en-US" altLang="zh-TW" sz="2400" dirty="0"/>
              <a:t>the </a:t>
            </a:r>
            <a:r>
              <a:rPr lang="en-US" altLang="zh-TW" sz="2400" smtClean="0"/>
              <a:t>performance of TCAM can get the forwarding rates and </a:t>
            </a:r>
            <a:r>
              <a:rPr lang="en-US" altLang="zh-TW" sz="2400" dirty="0"/>
              <a:t>the </a:t>
            </a:r>
            <a:r>
              <a:rPr lang="en-US" altLang="zh-TW" sz="2400" smtClean="0"/>
              <a:t>total number of resource occupying </a:t>
            </a:r>
            <a:r>
              <a:rPr lang="en-US" altLang="zh-TW" sz="2400"/>
              <a:t>of </a:t>
            </a:r>
            <a:r>
              <a:rPr lang="en-US" altLang="zh-TW" sz="2400" smtClean="0"/>
              <a:t>different tables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/>
              <a:t>The </a:t>
            </a:r>
            <a:r>
              <a:rPr lang="en-US" altLang="zh-TW" sz="2400" dirty="0" smtClean="0"/>
              <a:t>TCAM with maps to TCAM</a:t>
            </a:r>
            <a:r>
              <a:rPr lang="en-US" altLang="zh-TW" sz="2400" dirty="0"/>
              <a:t>, </a:t>
            </a:r>
            <a:r>
              <a:rPr lang="en-US" altLang="zh-TW" sz="2400" dirty="0" smtClean="0"/>
              <a:t>the length are RL</a:t>
            </a:r>
            <a:r>
              <a:rPr lang="en-US" altLang="zh-TW" sz="2400" i="1" baseline="-25000" dirty="0" smtClean="0"/>
              <a:t>1</a:t>
            </a:r>
            <a:r>
              <a:rPr lang="en-US" altLang="zh-TW" sz="2400" dirty="0"/>
              <a:t>,  </a:t>
            </a:r>
            <a:r>
              <a:rPr lang="en-US" altLang="zh-TW" sz="2400" dirty="0" smtClean="0"/>
              <a:t>RL</a:t>
            </a:r>
            <a:r>
              <a:rPr lang="en-US" altLang="zh-TW" sz="2400" i="1" baseline="-25000" dirty="0" smtClean="0"/>
              <a:t>2</a:t>
            </a:r>
            <a:r>
              <a:rPr lang="en-US" altLang="zh-TW" sz="2400" dirty="0" smtClean="0"/>
              <a:t> ~ RL</a:t>
            </a:r>
            <a:r>
              <a:rPr lang="en-US" altLang="zh-TW" sz="2400" i="1" baseline="-25000" dirty="0" smtClean="0"/>
              <a:t>n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for each. The clock period is T, Then we can get the rate </a:t>
            </a:r>
            <a:r>
              <a:rPr lang="en-US" altLang="zh-TW" sz="2400" dirty="0" smtClean="0"/>
              <a:t>of </a:t>
            </a:r>
            <a:r>
              <a:rPr lang="en-US" altLang="zh-TW" sz="2400" dirty="0"/>
              <a:t>per second by formula.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2262" y="4293096"/>
            <a:ext cx="349567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TCAM Performance Analysis </a:t>
            </a:r>
            <a:endParaRPr lang="en-US" altLang="zh-TW" sz="2800" u="sng" dirty="0" smtClean="0"/>
          </a:p>
          <a:p>
            <a:r>
              <a:rPr lang="en-US" altLang="zh-TW" sz="2400" dirty="0"/>
              <a:t>We  can  multiply  the  table’s  length  RL</a:t>
            </a:r>
            <a:r>
              <a:rPr lang="en-US" altLang="zh-TW" sz="2400" i="1" baseline="-25000" dirty="0"/>
              <a:t>i</a:t>
            </a:r>
            <a:r>
              <a:rPr lang="en-US" altLang="zh-TW" sz="2400" dirty="0"/>
              <a:t>  with  its  number </a:t>
            </a:r>
            <a:r>
              <a:rPr lang="en-US" altLang="zh-TW" sz="2400" dirty="0" smtClean="0"/>
              <a:t>RN</a:t>
            </a:r>
            <a:r>
              <a:rPr lang="en-US" altLang="zh-TW" sz="2400" i="1" baseline="-25000" dirty="0" smtClean="0"/>
              <a:t>n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to get the total numbers of the occupying resource rate of </a:t>
            </a:r>
            <a:r>
              <a:rPr lang="en-US" altLang="zh-TW" sz="2400" dirty="0" smtClean="0"/>
              <a:t>inner </a:t>
            </a:r>
            <a:r>
              <a:rPr lang="en-US" altLang="zh-TW" sz="2400" dirty="0"/>
              <a:t>TCAM.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2237" y="3537012"/>
            <a:ext cx="389572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84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TCAM-based packet processor </a:t>
            </a:r>
            <a:r>
              <a:rPr lang="en-US" altLang="zh-TW" sz="2800" u="sng" dirty="0" smtClean="0"/>
              <a:t>set </a:t>
            </a:r>
          </a:p>
          <a:p>
            <a:r>
              <a:rPr lang="en-US" altLang="zh-TW" sz="2400" dirty="0"/>
              <a:t>Each TCAM has a different type of bus bandwidth, if </a:t>
            </a:r>
            <a:r>
              <a:rPr lang="en-US" altLang="zh-TW" sz="2400" dirty="0" smtClean="0"/>
              <a:t>we want </a:t>
            </a:r>
            <a:r>
              <a:rPr lang="en-US" altLang="zh-TW" sz="2400" dirty="0"/>
              <a:t>to make full use of TCAM, </a:t>
            </a:r>
            <a:r>
              <a:rPr lang="en-US" altLang="zh-TW" sz="2400" dirty="0">
                <a:solidFill>
                  <a:srgbClr val="FF0000"/>
                </a:solidFill>
              </a:rPr>
              <a:t>its bus can’t be idle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/>
              <a:t>We need </a:t>
            </a:r>
            <a:r>
              <a:rPr lang="en-US" altLang="zh-TW" sz="2400" dirty="0" smtClean="0"/>
              <a:t>to calculate the delaying time of TCAM</a:t>
            </a:r>
            <a:r>
              <a:rPr lang="en-US" altLang="zh-TW" sz="2400" dirty="0"/>
              <a:t>, </a:t>
            </a:r>
            <a:r>
              <a:rPr lang="en-US" altLang="zh-TW" sz="2400" dirty="0" smtClean="0"/>
              <a:t>then to design a reasonable PE according to delay.</a:t>
            </a:r>
          </a:p>
          <a:p>
            <a:r>
              <a:rPr lang="en-US" altLang="zh-TW" sz="2400" dirty="0"/>
              <a:t>In </a:t>
            </a:r>
            <a:r>
              <a:rPr lang="en-US" altLang="zh-TW" sz="2400" dirty="0" smtClean="0"/>
              <a:t>order to solve the problem</a:t>
            </a:r>
            <a:r>
              <a:rPr lang="en-US" altLang="zh-TW" sz="2400" dirty="0"/>
              <a:t>, </a:t>
            </a:r>
            <a:r>
              <a:rPr lang="en-US" altLang="zh-TW" sz="2400" dirty="0" smtClean="0"/>
              <a:t>we designed a general TCAM </a:t>
            </a:r>
            <a:r>
              <a:rPr lang="en-US" altLang="zh-TW" sz="2400" dirty="0"/>
              <a:t>model.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13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TCAM-based packet processor </a:t>
            </a:r>
            <a:r>
              <a:rPr lang="en-US" altLang="zh-TW" sz="2800" u="sng" dirty="0" smtClean="0"/>
              <a:t>set </a:t>
            </a:r>
          </a:p>
          <a:p>
            <a:r>
              <a:rPr lang="en-US" altLang="zh-TW" sz="2400" dirty="0"/>
              <a:t>First, </a:t>
            </a:r>
            <a:r>
              <a:rPr lang="en-US" altLang="zh-TW" sz="2400" dirty="0" smtClean="0"/>
              <a:t>get a general </a:t>
            </a:r>
            <a:r>
              <a:rPr lang="en-US" altLang="zh-TW" sz="2400" dirty="0"/>
              <a:t>system delay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 smtClean="0"/>
              <a:t>Second</a:t>
            </a:r>
            <a:r>
              <a:rPr lang="en-US" altLang="zh-TW" sz="2400" dirty="0"/>
              <a:t>, we can get the entire processing </a:t>
            </a:r>
            <a:r>
              <a:rPr lang="en-US" altLang="zh-TW" sz="2400" dirty="0" smtClean="0"/>
              <a:t>time </a:t>
            </a:r>
            <a:r>
              <a:rPr lang="en-US" altLang="zh-TW" sz="2400" dirty="0"/>
              <a:t>that message through TCAM</a:t>
            </a:r>
            <a:r>
              <a:rPr lang="en-US" altLang="zh-TW" sz="2400" dirty="0" smtClean="0"/>
              <a:t>.</a:t>
            </a:r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r>
              <a:rPr lang="en-US" altLang="zh-TW" sz="2400" dirty="0"/>
              <a:t>Secondly, </a:t>
            </a:r>
            <a:r>
              <a:rPr lang="en-US" altLang="zh-TW" sz="2400" dirty="0" smtClean="0"/>
              <a:t>we can </a:t>
            </a:r>
            <a:r>
              <a:rPr lang="en-US" altLang="zh-TW" sz="2400" dirty="0"/>
              <a:t>get </a:t>
            </a:r>
            <a:r>
              <a:rPr lang="en-US" altLang="zh-TW" sz="2400" dirty="0" smtClean="0"/>
              <a:t>the message through the entire TCAM </a:t>
            </a:r>
            <a:r>
              <a:rPr lang="en-US" altLang="zh-TW" sz="2400" dirty="0"/>
              <a:t>processing time required: </a:t>
            </a:r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3104964"/>
            <a:ext cx="2324100" cy="85725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5585" y="4941168"/>
            <a:ext cx="5000625" cy="1098753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974024" y="3416627"/>
            <a:ext cx="1229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single </a:t>
            </a:r>
            <a:r>
              <a:rPr lang="en-US" altLang="zh-TW" sz="1400" dirty="0">
                <a:solidFill>
                  <a:srgbClr val="FF0000"/>
                </a:solidFill>
              </a:rPr>
              <a:t>table 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r>
              <a:rPr lang="en-US" altLang="zh-TW" sz="1400" dirty="0" smtClean="0">
                <a:solidFill>
                  <a:srgbClr val="FF0000"/>
                </a:solidFill>
              </a:rPr>
              <a:t>system delay</a:t>
            </a:r>
            <a:endParaRPr lang="en-US" altLang="zh-TW" sz="1400" dirty="0">
              <a:solidFill>
                <a:srgbClr val="FF0000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368059" y="5206931"/>
            <a:ext cx="1497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processing </a:t>
            </a:r>
            <a:r>
              <a:rPr lang="en-US" altLang="zh-TW" sz="1400" dirty="0">
                <a:solidFill>
                  <a:srgbClr val="FF0000"/>
                </a:solidFill>
              </a:rPr>
              <a:t>time 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r>
              <a:rPr lang="en-US" altLang="zh-TW" sz="1400" dirty="0" smtClean="0">
                <a:solidFill>
                  <a:srgbClr val="FF0000"/>
                </a:solidFill>
              </a:rPr>
              <a:t>for </a:t>
            </a:r>
            <a:r>
              <a:rPr lang="en-US" altLang="zh-TW" sz="1400" dirty="0">
                <a:solidFill>
                  <a:srgbClr val="FF0000"/>
                </a:solidFill>
              </a:rPr>
              <a:t>a single table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400092" y="3508763"/>
            <a:ext cx="2114681" cy="587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spcBef>
                <a:spcPct val="30000"/>
              </a:spcBef>
              <a:defRPr/>
            </a:pPr>
            <a:r>
              <a:rPr lang="en-US" altLang="zh-TW" sz="1400" dirty="0">
                <a:solidFill>
                  <a:srgbClr val="FF0000"/>
                </a:solidFill>
              </a:rPr>
              <a:t>TCAM width of the </a:t>
            </a:r>
            <a:endParaRPr lang="en-US" altLang="zh-TW" sz="1400" dirty="0" smtClean="0">
              <a:solidFill>
                <a:srgbClr val="FF0000"/>
              </a:solidFill>
            </a:endParaRPr>
          </a:p>
          <a:p>
            <a:pPr eaLnBrk="0" hangingPunct="0">
              <a:spcBef>
                <a:spcPct val="30000"/>
              </a:spcBef>
              <a:defRPr/>
            </a:pPr>
            <a:r>
              <a:rPr lang="en-US" altLang="zh-TW" sz="1400" dirty="0" smtClean="0">
                <a:solidFill>
                  <a:srgbClr val="FF0000"/>
                </a:solidFill>
              </a:rPr>
              <a:t>base </a:t>
            </a:r>
            <a:r>
              <a:rPr lang="en-US" altLang="zh-TW" sz="1400" dirty="0">
                <a:solidFill>
                  <a:srgbClr val="FF0000"/>
                </a:solidFill>
              </a:rPr>
              <a:t>to process packets</a:t>
            </a:r>
            <a:endParaRPr lang="zh-TW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73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TCAM-based packet processor </a:t>
            </a:r>
            <a:r>
              <a:rPr lang="en-US" altLang="zh-TW" sz="2800" u="sng" dirty="0" smtClean="0"/>
              <a:t>set </a:t>
            </a:r>
          </a:p>
          <a:p>
            <a:r>
              <a:rPr lang="en-US" altLang="zh-TW" sz="2400" dirty="0"/>
              <a:t>We set a period : a, then we get the following formula</a:t>
            </a:r>
            <a:r>
              <a:rPr lang="en-US" altLang="zh-TW" sz="2400" dirty="0" smtClean="0"/>
              <a:t>:</a:t>
            </a:r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7842" y="2439236"/>
            <a:ext cx="4644516" cy="1246506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641237" y="2636912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zh-TW" alt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zh-TW" alt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TW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r>
              <a:rPr lang="zh-TW" altLang="en-US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TW" sz="1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TW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processors</a:t>
            </a:r>
            <a:endParaRPr lang="zh-TW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5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The parameter calculation of </a:t>
            </a:r>
            <a:r>
              <a:rPr lang="en-US" altLang="zh-TW" sz="2800" u="sng" dirty="0" smtClean="0"/>
              <a:t>Ayama20000 </a:t>
            </a:r>
          </a:p>
          <a:p>
            <a:r>
              <a:rPr lang="en-US" altLang="zh-TW" sz="2400" dirty="0"/>
              <a:t>There  are  four  tables  in  Openflow  switch: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T1 </a:t>
            </a:r>
            <a:r>
              <a:rPr lang="en-US" altLang="zh-TW" sz="2400" dirty="0"/>
              <a:t>= </a:t>
            </a:r>
            <a:r>
              <a:rPr lang="en-US" altLang="zh-TW" sz="2400" dirty="0" smtClean="0"/>
              <a:t>&lt;128, 8K</a:t>
            </a:r>
            <a:r>
              <a:rPr lang="en-US" altLang="zh-TW" sz="2400" dirty="0"/>
              <a:t>, </a:t>
            </a:r>
            <a:r>
              <a:rPr lang="en-US" altLang="zh-TW" sz="2400" dirty="0" smtClean="0"/>
              <a:t>1&gt;; T2 </a:t>
            </a:r>
            <a:r>
              <a:rPr lang="en-US" altLang="zh-TW" sz="2400" dirty="0"/>
              <a:t>= &lt;</a:t>
            </a:r>
            <a:r>
              <a:rPr lang="en-US" altLang="zh-TW" sz="2400" dirty="0" smtClean="0"/>
              <a:t>64, 8K</a:t>
            </a:r>
            <a:r>
              <a:rPr lang="en-US" altLang="zh-TW" sz="2400" dirty="0"/>
              <a:t>, 1</a:t>
            </a:r>
            <a:r>
              <a:rPr lang="en-US" altLang="zh-TW" sz="2400" dirty="0" smtClean="0"/>
              <a:t>&gt;; T3 </a:t>
            </a:r>
            <a:r>
              <a:rPr lang="en-US" altLang="zh-TW" sz="2400" dirty="0"/>
              <a:t>= &lt;512</a:t>
            </a:r>
            <a:r>
              <a:rPr lang="en-US" altLang="zh-TW" sz="2400" dirty="0" smtClean="0"/>
              <a:t>, 4K, 1&gt;; T4 </a:t>
            </a:r>
            <a:r>
              <a:rPr lang="en-US" altLang="zh-TW" sz="2400" dirty="0"/>
              <a:t>= &lt;512</a:t>
            </a:r>
            <a:r>
              <a:rPr lang="en-US" altLang="zh-TW" sz="2400" dirty="0" smtClean="0"/>
              <a:t>, 2K, </a:t>
            </a:r>
            <a:r>
              <a:rPr lang="en-US" altLang="zh-TW" sz="2400" dirty="0"/>
              <a:t>1&gt;, </a:t>
            </a:r>
            <a:r>
              <a:rPr lang="en-US" altLang="zh-TW" sz="2400" dirty="0" smtClean="0"/>
              <a:t>TCAM </a:t>
            </a:r>
            <a:r>
              <a:rPr lang="en-US" altLang="zh-TW" sz="2400" dirty="0"/>
              <a:t>in Ayama20000 series </a:t>
            </a:r>
            <a:endParaRPr lang="en-US" altLang="zh-TW" sz="2400" dirty="0" smtClean="0"/>
          </a:p>
          <a:p>
            <a:pPr marL="0" indent="0">
              <a:buNone/>
            </a:pPr>
            <a:r>
              <a:rPr lang="en-US" altLang="zh-TW" sz="2400" dirty="0" smtClean="0"/>
              <a:t>writes width W = 32, C = 1, R = 1, DS = {2, 4, 8, 8}</a:t>
            </a:r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089" y="3721596"/>
            <a:ext cx="7512669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5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The parameter calculation of </a:t>
            </a:r>
            <a:r>
              <a:rPr lang="en-US" altLang="zh-TW" sz="2800" u="sng" dirty="0" smtClean="0"/>
              <a:t>Ayama20000 </a:t>
            </a:r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96" y="2780928"/>
            <a:ext cx="6608681" cy="3290118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331640" y="2060848"/>
            <a:ext cx="5806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We </a:t>
            </a:r>
            <a:r>
              <a:rPr lang="en-US" altLang="zh-TW" dirty="0" smtClean="0"/>
              <a:t>use </a:t>
            </a:r>
            <a:r>
              <a:rPr lang="en-US" altLang="zh-TW" dirty="0">
                <a:solidFill>
                  <a:srgbClr val="FF0000"/>
                </a:solidFill>
              </a:rPr>
              <a:t>128bit</a:t>
            </a:r>
            <a:r>
              <a:rPr lang="en-US" altLang="zh-TW" dirty="0"/>
              <a:t> </a:t>
            </a:r>
            <a:r>
              <a:rPr lang="en-US" altLang="zh-TW" dirty="0" smtClean="0"/>
              <a:t>packet processing width with </a:t>
            </a:r>
            <a:r>
              <a:rPr lang="en-US" altLang="zh-TW" dirty="0" smtClean="0">
                <a:solidFill>
                  <a:srgbClr val="FF0000"/>
                </a:solidFill>
              </a:rPr>
              <a:t>different 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clock cycles</a:t>
            </a:r>
            <a:r>
              <a:rPr lang="en-US" altLang="zh-TW" dirty="0"/>
              <a:t> to obtain the following graph: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810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The parameter calculation of </a:t>
            </a:r>
            <a:r>
              <a:rPr lang="en-US" altLang="zh-TW" sz="2800" u="sng" dirty="0" smtClean="0"/>
              <a:t>Ayama20000 </a:t>
            </a:r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4" name="文字方塊 3"/>
          <p:cNvSpPr txBox="1"/>
          <p:nvPr/>
        </p:nvSpPr>
        <p:spPr>
          <a:xfrm>
            <a:off x="1331640" y="2060848"/>
            <a:ext cx="6096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with </a:t>
            </a:r>
            <a:r>
              <a:rPr lang="en-US" altLang="zh-TW" dirty="0">
                <a:solidFill>
                  <a:srgbClr val="FF0000"/>
                </a:solidFill>
              </a:rPr>
              <a:t>64bit, 128bit, 512bit </a:t>
            </a:r>
            <a:r>
              <a:rPr lang="en-US" altLang="zh-TW" dirty="0"/>
              <a:t>packet processing width and the 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same clock cycle</a:t>
            </a:r>
            <a:r>
              <a:rPr lang="en-US" altLang="zh-TW" dirty="0"/>
              <a:t>, as following graph:</a:t>
            </a: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708920"/>
            <a:ext cx="5954138" cy="354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5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2000" y="1340768"/>
            <a:ext cx="7696200" cy="4530725"/>
          </a:xfrm>
        </p:spPr>
        <p:txBody>
          <a:bodyPr/>
          <a:lstStyle/>
          <a:p>
            <a:r>
              <a:rPr lang="en-US" altLang="zh-TW" sz="2800" dirty="0"/>
              <a:t>Multi-table and multi-item group matching </a:t>
            </a:r>
            <a:r>
              <a:rPr lang="en-US" altLang="zh-TW" sz="2800" dirty="0" smtClean="0"/>
              <a:t>is the  </a:t>
            </a:r>
            <a:r>
              <a:rPr lang="en-US" altLang="zh-TW" sz="2800" dirty="0"/>
              <a:t>challenge </a:t>
            </a:r>
            <a:r>
              <a:rPr lang="en-US" altLang="zh-TW" sz="2800" dirty="0" smtClean="0"/>
              <a:t>in Openflow platform.</a:t>
            </a:r>
          </a:p>
          <a:p>
            <a:r>
              <a:rPr lang="en-US" altLang="zh-TW" sz="2800" dirty="0"/>
              <a:t>This paper presents a three-layer realization </a:t>
            </a:r>
            <a:r>
              <a:rPr lang="en-US" altLang="zh-TW" sz="2800" dirty="0" smtClean="0"/>
              <a:t>model of Openflow switches</a:t>
            </a:r>
            <a:r>
              <a:rPr lang="en-US" altLang="zh-TW" sz="2800" dirty="0"/>
              <a:t>, </a:t>
            </a:r>
            <a:r>
              <a:rPr lang="en-US" altLang="zh-TW" sz="2800" dirty="0" smtClean="0"/>
              <a:t>TCAM-based multi-table forwarding.</a:t>
            </a:r>
          </a:p>
          <a:p>
            <a:r>
              <a:rPr lang="en-US" altLang="zh-TW" sz="2800" dirty="0"/>
              <a:t>The </a:t>
            </a:r>
            <a:r>
              <a:rPr lang="en-US" altLang="zh-TW" sz="2800" dirty="0" smtClean="0"/>
              <a:t>Openflow multi-table description and the performance </a:t>
            </a:r>
            <a:r>
              <a:rPr lang="en-US" altLang="zh-TW" sz="2800" dirty="0"/>
              <a:t>analysis of TCAM lookup function is proposed</a:t>
            </a:r>
            <a:r>
              <a:rPr lang="en-US" altLang="zh-TW" sz="2800" dirty="0" smtClean="0"/>
              <a:t>.</a:t>
            </a:r>
          </a:p>
          <a:p>
            <a:r>
              <a:rPr lang="en-US" altLang="zh-TW" sz="2800" dirty="0" err="1"/>
              <a:t>Netlogic's</a:t>
            </a:r>
            <a:r>
              <a:rPr lang="en-US" altLang="zh-TW" sz="2800" dirty="0"/>
              <a:t> Ayama20000 TCAM is used as an example to </a:t>
            </a:r>
            <a:r>
              <a:rPr lang="en-US" altLang="zh-TW" sz="2800" dirty="0" err="1" smtClean="0"/>
              <a:t>anaylize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the performance of Openflow switch. 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8908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The parameter calculation of </a:t>
            </a:r>
            <a:r>
              <a:rPr lang="en-US" altLang="zh-TW" sz="2800" u="sng" dirty="0" smtClean="0"/>
              <a:t>Ayama20000 </a:t>
            </a:r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4" name="文字方塊 3"/>
          <p:cNvSpPr txBox="1"/>
          <p:nvPr/>
        </p:nvSpPr>
        <p:spPr>
          <a:xfrm>
            <a:off x="1331640" y="2060848"/>
            <a:ext cx="64620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with </a:t>
            </a:r>
            <a:r>
              <a:rPr lang="en-US" altLang="zh-TW" dirty="0" smtClean="0">
                <a:solidFill>
                  <a:srgbClr val="FF0000"/>
                </a:solidFill>
              </a:rPr>
              <a:t>64bit</a:t>
            </a:r>
            <a:r>
              <a:rPr lang="en-US" altLang="zh-TW" dirty="0">
                <a:solidFill>
                  <a:srgbClr val="FF0000"/>
                </a:solidFill>
              </a:rPr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128bit</a:t>
            </a:r>
            <a:r>
              <a:rPr lang="en-US" altLang="zh-TW" dirty="0">
                <a:solidFill>
                  <a:srgbClr val="FF0000"/>
                </a:solidFill>
              </a:rPr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512bit </a:t>
            </a:r>
            <a:r>
              <a:rPr lang="en-US" altLang="zh-TW" dirty="0" smtClean="0"/>
              <a:t>different packet width of three </a:t>
            </a:r>
            <a:endParaRPr lang="en-US" altLang="zh-TW" dirty="0"/>
          </a:p>
          <a:p>
            <a:r>
              <a:rPr lang="en-US" altLang="zh-TW" dirty="0"/>
              <a:t>tables and the clock cycles of </a:t>
            </a:r>
            <a:r>
              <a:rPr lang="en-US" altLang="zh-TW" dirty="0">
                <a:solidFill>
                  <a:srgbClr val="FF0000"/>
                </a:solidFill>
              </a:rPr>
              <a:t>100MHz ~ 700MHz </a:t>
            </a:r>
            <a:r>
              <a:rPr lang="en-US" altLang="zh-TW" dirty="0"/>
              <a:t>to calculate</a:t>
            </a:r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037" y="2852108"/>
            <a:ext cx="785812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64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 smtClean="0"/>
              <a:t>Design and Implementation of TCAM-Based</a:t>
            </a:r>
            <a:endParaRPr lang="zh-TW" altLang="en-US" sz="28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The TCAM-based establishment of </a:t>
            </a:r>
            <a:r>
              <a:rPr lang="en-US" altLang="zh-TW" sz="2800" u="sng" dirty="0" smtClean="0"/>
              <a:t>multi-table </a:t>
            </a:r>
          </a:p>
          <a:p>
            <a:r>
              <a:rPr lang="en-US" altLang="zh-TW" sz="2400" dirty="0" smtClean="0"/>
              <a:t>Ayama </a:t>
            </a:r>
            <a:r>
              <a:rPr lang="en-US" altLang="zh-TW" sz="2400" dirty="0"/>
              <a:t>20000 contains a core with 9M or 18M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/>
              <a:t>The core </a:t>
            </a:r>
            <a:r>
              <a:rPr lang="en-US" altLang="zh-TW" sz="2400" dirty="0" smtClean="0"/>
              <a:t>supports 256K72-Bit 18M</a:t>
            </a:r>
            <a:r>
              <a:rPr lang="en-US" altLang="zh-TW" sz="2400" dirty="0"/>
              <a:t>, 128K72-Bit 9M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/>
              <a:t>Each TCAM </a:t>
            </a:r>
            <a:r>
              <a:rPr lang="en-US" altLang="zh-TW" sz="2400" dirty="0" smtClean="0"/>
              <a:t>has 72bit data fields and 72bit mask field.</a:t>
            </a:r>
          </a:p>
          <a:p>
            <a:r>
              <a:rPr lang="en-US" altLang="zh-TW" sz="2400" dirty="0"/>
              <a:t>To complete OpenFlow with </a:t>
            </a:r>
            <a:r>
              <a:rPr lang="en-US" altLang="zh-TW" sz="2400" dirty="0" smtClean="0"/>
              <a:t>18M </a:t>
            </a:r>
            <a:r>
              <a:rPr lang="en-US" altLang="zh-TW" sz="2400" dirty="0"/>
              <a:t>of TCAM, they can be 512K, 256K, 128K, 64K and 32K </a:t>
            </a:r>
            <a:r>
              <a:rPr lang="en-US" altLang="zh-TW" sz="2400" dirty="0" smtClean="0"/>
              <a:t>with </a:t>
            </a:r>
            <a:r>
              <a:rPr lang="en-US" altLang="zh-TW" sz="2400" dirty="0"/>
              <a:t>the width of 32bits, 72bits, 144bits, 288bits and 576bits </a:t>
            </a:r>
            <a:r>
              <a:rPr lang="en-US" altLang="zh-TW" sz="2400" dirty="0" smtClean="0"/>
              <a:t>width.</a:t>
            </a:r>
          </a:p>
          <a:p>
            <a:r>
              <a:rPr lang="en-US" altLang="zh-TW" sz="2400" dirty="0"/>
              <a:t>Compare with OpenFlow, its fields contain 356bit.</a:t>
            </a:r>
          </a:p>
          <a:p>
            <a:endParaRPr lang="en-US" altLang="zh-TW" sz="2400" dirty="0" smtClean="0"/>
          </a:p>
          <a:p>
            <a:pPr marL="0" indent="0">
              <a:buNone/>
            </a:pP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92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 smtClean="0"/>
              <a:t>Design and Implementation of TCAM-Based</a:t>
            </a:r>
            <a:endParaRPr lang="zh-TW" altLang="en-US" sz="28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The TCAM-based establishment of </a:t>
            </a:r>
            <a:r>
              <a:rPr lang="en-US" altLang="zh-TW" sz="2800" u="sng" dirty="0" smtClean="0"/>
              <a:t>multi-table </a:t>
            </a:r>
          </a:p>
          <a:p>
            <a:r>
              <a:rPr lang="en-US" altLang="zh-TW" sz="2400" dirty="0" smtClean="0"/>
              <a:t>However</a:t>
            </a:r>
            <a:r>
              <a:rPr lang="en-US" altLang="zh-TW" sz="2400" dirty="0"/>
              <a:t>, </a:t>
            </a:r>
            <a:r>
              <a:rPr lang="en-US" altLang="zh-TW" sz="2400" dirty="0" smtClean="0"/>
              <a:t>in the flow table</a:t>
            </a:r>
            <a:r>
              <a:rPr lang="en-US" altLang="zh-TW" sz="2400" dirty="0"/>
              <a:t>, </a:t>
            </a:r>
            <a:r>
              <a:rPr lang="en-US" altLang="zh-TW" sz="2400" dirty="0" smtClean="0"/>
              <a:t>including 15 fields</a:t>
            </a:r>
            <a:r>
              <a:rPr lang="en-US" altLang="zh-TW" sz="2400" dirty="0"/>
              <a:t>, </a:t>
            </a:r>
            <a:r>
              <a:rPr lang="en-US" altLang="zh-TW" sz="2400" dirty="0" smtClean="0"/>
              <a:t>two timeout </a:t>
            </a:r>
            <a:r>
              <a:rPr lang="en-US" altLang="zh-TW" sz="2400" dirty="0"/>
              <a:t>bit, group, port and queue, which means position and </a:t>
            </a:r>
            <a:r>
              <a:rPr lang="en-US" altLang="zh-TW" sz="2400" dirty="0" smtClean="0"/>
              <a:t>handle position with 576bit.</a:t>
            </a:r>
          </a:p>
          <a:p>
            <a:r>
              <a:rPr lang="en-US" altLang="zh-TW" sz="2400" dirty="0"/>
              <a:t>The </a:t>
            </a:r>
            <a:r>
              <a:rPr lang="en-US" altLang="zh-TW" sz="2400" dirty="0" smtClean="0"/>
              <a:t>Ayama 20000 have two QDR</a:t>
            </a:r>
            <a:r>
              <a:rPr lang="en-US" altLang="zh-TW" sz="2400" dirty="0"/>
              <a:t>™SRAMs</a:t>
            </a:r>
            <a:r>
              <a:rPr lang="en-US" altLang="zh-TW" sz="2400" dirty="0" smtClean="0"/>
              <a:t>, </a:t>
            </a:r>
            <a:r>
              <a:rPr lang="en-US" altLang="zh-TW" sz="2400" dirty="0"/>
              <a:t>we </a:t>
            </a:r>
            <a:r>
              <a:rPr lang="en-US" altLang="zh-TW" sz="2400" dirty="0" smtClean="0"/>
              <a:t>can  </a:t>
            </a:r>
            <a:r>
              <a:rPr lang="en-US" altLang="zh-TW" sz="2400" dirty="0"/>
              <a:t>store </a:t>
            </a:r>
            <a:r>
              <a:rPr lang="en-US" altLang="zh-TW" sz="2400" dirty="0" smtClean="0"/>
              <a:t>instruction set in OpenFlow’s management</a:t>
            </a:r>
            <a:r>
              <a:rPr lang="en-US" altLang="zh-TW" sz="2400" dirty="0"/>
              <a:t>.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320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 smtClean="0"/>
              <a:t>Design and Implementation of TCAM-Based</a:t>
            </a:r>
            <a:endParaRPr lang="zh-TW" altLang="en-US" sz="28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The TCAM Aging-based Timeout </a:t>
            </a:r>
            <a:r>
              <a:rPr lang="en-US" altLang="zh-TW" sz="2800" u="sng" dirty="0" smtClean="0"/>
              <a:t>achievement </a:t>
            </a:r>
          </a:p>
          <a:p>
            <a:r>
              <a:rPr lang="en-US" altLang="zh-TW" sz="2400" dirty="0"/>
              <a:t>TCAM </a:t>
            </a:r>
            <a:r>
              <a:rPr lang="en-US" altLang="zh-TW" sz="2400" dirty="0" smtClean="0"/>
              <a:t>Aging helps to track </a:t>
            </a:r>
            <a:r>
              <a:rPr lang="en-US" altLang="zh-TW" sz="2400" dirty="0"/>
              <a:t>the </a:t>
            </a:r>
            <a:r>
              <a:rPr lang="en-US" altLang="zh-TW" sz="2400" dirty="0" smtClean="0"/>
              <a:t>currently used </a:t>
            </a:r>
            <a:r>
              <a:rPr lang="en-US" altLang="zh-TW" sz="2400" dirty="0"/>
              <a:t>table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/>
              <a:t>Ayama </a:t>
            </a:r>
            <a:r>
              <a:rPr lang="en-US" altLang="zh-TW" sz="2400" dirty="0" smtClean="0"/>
              <a:t>20000 supports aging with </a:t>
            </a:r>
            <a:r>
              <a:rPr lang="en-US" altLang="zh-TW" sz="2400" dirty="0" smtClean="0">
                <a:solidFill>
                  <a:srgbClr val="FF0000"/>
                </a:solidFill>
              </a:rPr>
              <a:t>256K</a:t>
            </a:r>
            <a:r>
              <a:rPr lang="en-US" altLang="zh-TW" sz="2400" dirty="0" smtClean="0"/>
              <a:t> at most, </a:t>
            </a:r>
            <a:r>
              <a:rPr lang="en-US" altLang="zh-TW" sz="2400" dirty="0"/>
              <a:t>these  tables </a:t>
            </a:r>
            <a:r>
              <a:rPr lang="en-US" altLang="zh-TW" sz="2400" dirty="0" smtClean="0"/>
              <a:t>may exists </a:t>
            </a:r>
            <a:r>
              <a:rPr lang="en-US" altLang="zh-TW" sz="2400" dirty="0"/>
              <a:t>in one, two, or four lookup tables, which have an aging </a:t>
            </a:r>
            <a:r>
              <a:rPr lang="en-US" altLang="zh-TW" sz="2400" dirty="0" smtClean="0"/>
              <a:t>memory </a:t>
            </a:r>
            <a:r>
              <a:rPr lang="en-US" altLang="zh-TW" sz="2400" dirty="0"/>
              <a:t>module </a:t>
            </a:r>
            <a:r>
              <a:rPr lang="en-US" altLang="zh-TW" sz="2400" dirty="0" smtClean="0"/>
              <a:t>to store aging information.</a:t>
            </a:r>
          </a:p>
          <a:p>
            <a:r>
              <a:rPr lang="en-US" altLang="zh-TW" sz="2400" dirty="0"/>
              <a:t>The </a:t>
            </a:r>
            <a:r>
              <a:rPr lang="en-US" altLang="zh-TW" sz="2400" dirty="0" smtClean="0"/>
              <a:t>module is partition </a:t>
            </a:r>
            <a:r>
              <a:rPr lang="en-US" altLang="zh-TW" sz="2400" dirty="0"/>
              <a:t>SRAM of 4K *64bit. Every bit in it corresponds to a </a:t>
            </a:r>
            <a:r>
              <a:rPr lang="en-US" altLang="zh-TW" sz="2400" dirty="0" smtClean="0"/>
              <a:t>lookup </a:t>
            </a:r>
            <a:r>
              <a:rPr lang="en-US" altLang="zh-TW" sz="2400" dirty="0"/>
              <a:t>table to store aging information.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027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 smtClean="0"/>
              <a:t>Design and Implementation of TCAM-Based</a:t>
            </a:r>
            <a:endParaRPr lang="zh-TW" altLang="en-US" sz="28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The TCAM Aging-based Timeout </a:t>
            </a:r>
            <a:r>
              <a:rPr lang="en-US" altLang="zh-TW" sz="2800" u="sng" dirty="0" smtClean="0"/>
              <a:t>achievement </a:t>
            </a:r>
          </a:p>
          <a:p>
            <a:r>
              <a:rPr lang="en-US" altLang="zh-TW" sz="2400" dirty="0"/>
              <a:t>The </a:t>
            </a:r>
            <a:r>
              <a:rPr lang="en-US" altLang="zh-TW" sz="2400" dirty="0" smtClean="0"/>
              <a:t>aging table divides  </a:t>
            </a:r>
            <a:r>
              <a:rPr lang="en-US" altLang="zh-TW" sz="2400" dirty="0"/>
              <a:t>into  two  </a:t>
            </a:r>
            <a:r>
              <a:rPr lang="en-US" altLang="zh-TW" sz="2400" dirty="0" smtClean="0"/>
              <a:t>models:</a:t>
            </a:r>
          </a:p>
          <a:p>
            <a:r>
              <a:rPr lang="en-US" altLang="zh-TW" sz="2400" dirty="0" smtClean="0"/>
              <a:t>First</a:t>
            </a:r>
            <a:r>
              <a:rPr lang="en-US" altLang="zh-TW" sz="2400" dirty="0"/>
              <a:t>, </a:t>
            </a:r>
            <a:r>
              <a:rPr lang="en-US" altLang="zh-TW" sz="2400" dirty="0" smtClean="0"/>
              <a:t>the single buffer </a:t>
            </a:r>
            <a:r>
              <a:rPr lang="en-US" altLang="zh-TW" sz="2400" dirty="0"/>
              <a:t>mode which </a:t>
            </a:r>
            <a:r>
              <a:rPr lang="en-US" altLang="zh-TW" sz="2400" dirty="0" smtClean="0"/>
              <a:t>processes </a:t>
            </a:r>
            <a:r>
              <a:rPr lang="en-US" altLang="zh-TW" sz="2400" dirty="0"/>
              <a:t>the same time with </a:t>
            </a:r>
            <a:r>
              <a:rPr lang="en-US" altLang="zh-TW" sz="2400" dirty="0" smtClean="0"/>
              <a:t>reading aging mechanism</a:t>
            </a:r>
            <a:r>
              <a:rPr lang="en-US" altLang="zh-TW" sz="2400" dirty="0"/>
              <a:t>. </a:t>
            </a:r>
            <a:r>
              <a:rPr lang="en-US" altLang="zh-TW" sz="2400" dirty="0" smtClean="0"/>
              <a:t>The model has two  </a:t>
            </a:r>
            <a:r>
              <a:rPr lang="en-US" altLang="zh-TW" sz="2400" dirty="0"/>
              <a:t>settings. </a:t>
            </a:r>
            <a:r>
              <a:rPr lang="en-US" altLang="zh-TW" sz="2400" dirty="0" smtClean="0"/>
              <a:t>One reads information </a:t>
            </a:r>
            <a:r>
              <a:rPr lang="en-US" altLang="zh-TW" sz="2400" dirty="0"/>
              <a:t>for a period of time, and then stop to age. Then go </a:t>
            </a:r>
            <a:r>
              <a:rPr lang="en-US" altLang="zh-TW" sz="2400" dirty="0" smtClean="0"/>
              <a:t>on </a:t>
            </a:r>
            <a:r>
              <a:rPr lang="en-US" altLang="zh-TW" sz="2400" dirty="0"/>
              <a:t>reading the whole table</a:t>
            </a:r>
            <a:r>
              <a:rPr lang="en-US" altLang="zh-TW" sz="2400" dirty="0" smtClean="0"/>
              <a:t>.</a:t>
            </a:r>
          </a:p>
          <a:p>
            <a:r>
              <a:rPr lang="en-US" altLang="zh-TW" sz="2400" dirty="0"/>
              <a:t>Second</a:t>
            </a:r>
            <a:r>
              <a:rPr lang="en-US" altLang="zh-TW" sz="2400" dirty="0" smtClean="0"/>
              <a:t>, the </a:t>
            </a:r>
            <a:r>
              <a:rPr lang="en-US" altLang="zh-TW" sz="2400" dirty="0"/>
              <a:t>double buffering mode. </a:t>
            </a:r>
            <a:r>
              <a:rPr lang="en-US" altLang="zh-TW" sz="2400" dirty="0" smtClean="0"/>
              <a:t>Table </a:t>
            </a:r>
            <a:r>
              <a:rPr lang="en-US" altLang="zh-TW" sz="2400" dirty="0"/>
              <a:t>A is </a:t>
            </a:r>
            <a:r>
              <a:rPr lang="en-US" altLang="zh-TW" sz="2400" dirty="0" smtClean="0"/>
              <a:t>divided </a:t>
            </a:r>
            <a:r>
              <a:rPr lang="en-US" altLang="zh-TW" sz="2400" dirty="0"/>
              <a:t>into A, B parts. To complete reading and </a:t>
            </a:r>
            <a:r>
              <a:rPr lang="en-US" altLang="zh-TW" sz="2400" dirty="0" smtClean="0"/>
              <a:t>aging </a:t>
            </a:r>
            <a:r>
              <a:rPr lang="en-US" altLang="zh-TW" sz="2400" dirty="0"/>
              <a:t>alternately at the same time by A</a:t>
            </a:r>
            <a:r>
              <a:rPr lang="en-US" altLang="zh-TW" sz="2400" dirty="0" smtClean="0"/>
              <a:t>, B </a:t>
            </a:r>
            <a:r>
              <a:rPr lang="en-US" altLang="zh-TW" sz="2400" dirty="0"/>
              <a:t>table reading each </a:t>
            </a:r>
            <a:r>
              <a:rPr lang="en-US" altLang="zh-TW" sz="2400" dirty="0" smtClean="0"/>
              <a:t>other</a:t>
            </a:r>
            <a:r>
              <a:rPr lang="en-US" altLang="zh-TW" sz="2400" dirty="0"/>
              <a:t>. But the </a:t>
            </a:r>
            <a:r>
              <a:rPr lang="en-US" altLang="zh-TW" sz="2400" dirty="0" smtClean="0"/>
              <a:t>model </a:t>
            </a:r>
            <a:r>
              <a:rPr lang="en-US" altLang="zh-TW" sz="2400" dirty="0"/>
              <a:t>must be limited in 32K.</a:t>
            </a:r>
            <a:endParaRPr lang="zh-TW" altLang="en-US" sz="24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802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800" b="1" dirty="0" smtClean="0"/>
              <a:t>Design and Implementation of TCAM-Based</a:t>
            </a:r>
            <a:endParaRPr lang="zh-TW" altLang="en-US" sz="2800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u="sng" dirty="0"/>
              <a:t>The TCAM Aging-based Timeout </a:t>
            </a:r>
            <a:r>
              <a:rPr lang="en-US" altLang="zh-TW" sz="2800" u="sng" dirty="0" smtClean="0"/>
              <a:t>achievement </a:t>
            </a:r>
          </a:p>
          <a:p>
            <a:r>
              <a:rPr lang="en-US" altLang="zh-TW" sz="2400" dirty="0"/>
              <a:t>OpenFlow are </a:t>
            </a:r>
            <a:r>
              <a:rPr lang="en-US" altLang="zh-TW" sz="2400" dirty="0" smtClean="0">
                <a:solidFill>
                  <a:srgbClr val="FF0000"/>
                </a:solidFill>
              </a:rPr>
              <a:t>idle </a:t>
            </a:r>
            <a:r>
              <a:rPr lang="en-US" altLang="zh-TW" sz="2400" dirty="0">
                <a:solidFill>
                  <a:srgbClr val="FF0000"/>
                </a:solidFill>
              </a:rPr>
              <a:t>timeout</a:t>
            </a:r>
            <a:r>
              <a:rPr lang="en-US" altLang="zh-TW" sz="2400" dirty="0"/>
              <a:t> and </a:t>
            </a:r>
            <a:r>
              <a:rPr lang="en-US" altLang="zh-TW" sz="2400" dirty="0" smtClean="0">
                <a:solidFill>
                  <a:srgbClr val="FF0000"/>
                </a:solidFill>
              </a:rPr>
              <a:t>hard </a:t>
            </a:r>
            <a:r>
              <a:rPr lang="en-US" altLang="zh-TW" sz="2400" dirty="0">
                <a:solidFill>
                  <a:srgbClr val="FF0000"/>
                </a:solidFill>
              </a:rPr>
              <a:t>timeout</a:t>
            </a:r>
            <a:r>
              <a:rPr lang="en-US" altLang="zh-TW" sz="2400" dirty="0"/>
              <a:t>, their relative </a:t>
            </a:r>
            <a:r>
              <a:rPr lang="en-US" altLang="zh-TW" sz="2400" dirty="0" smtClean="0"/>
              <a:t>setting as following</a:t>
            </a:r>
            <a:r>
              <a:rPr lang="en-US" altLang="zh-TW" sz="2400" dirty="0"/>
              <a:t>:  </a:t>
            </a:r>
            <a:endParaRPr lang="en-US" altLang="zh-TW" sz="2400" dirty="0" smtClean="0"/>
          </a:p>
          <a:p>
            <a:pPr lvl="1"/>
            <a:r>
              <a:rPr lang="en-US" altLang="zh-TW" sz="2000" dirty="0"/>
              <a:t>I</a:t>
            </a:r>
            <a:r>
              <a:rPr lang="en-US" altLang="zh-TW" sz="2000" dirty="0" smtClean="0"/>
              <a:t>f the idle timeout configured</a:t>
            </a:r>
            <a:r>
              <a:rPr lang="en-US" altLang="zh-TW" sz="2000" dirty="0"/>
              <a:t>, </a:t>
            </a:r>
            <a:r>
              <a:rPr lang="en-US" altLang="zh-TW" sz="2000" dirty="0" smtClean="0"/>
              <a:t>the idle timeout setting will age  </a:t>
            </a:r>
            <a:r>
              <a:rPr lang="en-US" altLang="zh-TW" sz="2000" dirty="0"/>
              <a:t>without </a:t>
            </a:r>
            <a:r>
              <a:rPr lang="en-US" altLang="zh-TW" sz="2000" dirty="0" smtClean="0"/>
              <a:t>receiving dataflow</a:t>
            </a:r>
            <a:r>
              <a:rPr lang="en-US" altLang="zh-TW" sz="2000" dirty="0"/>
              <a:t>.  </a:t>
            </a:r>
            <a:endParaRPr lang="en-US" altLang="zh-TW" sz="2000" dirty="0" smtClean="0"/>
          </a:p>
          <a:p>
            <a:pPr lvl="1"/>
            <a:r>
              <a:rPr lang="en-US" altLang="zh-TW" sz="2000" dirty="0" smtClean="0"/>
              <a:t>If hard timeout </a:t>
            </a:r>
            <a:r>
              <a:rPr lang="en-US" altLang="zh-TW" sz="2000" dirty="0"/>
              <a:t>sets, it ages, no matter received the data flow or not. </a:t>
            </a:r>
            <a:endParaRPr lang="en-US" altLang="zh-TW" sz="2000" dirty="0" smtClean="0"/>
          </a:p>
          <a:p>
            <a:pPr lvl="1"/>
            <a:r>
              <a:rPr lang="en-US" altLang="zh-TW" sz="2000" dirty="0" smtClean="0"/>
              <a:t>If both </a:t>
            </a:r>
            <a:r>
              <a:rPr lang="en-US" altLang="zh-TW" sz="2000" dirty="0"/>
              <a:t>set, the flow will age without data flow via the time of i</a:t>
            </a:r>
            <a:r>
              <a:rPr lang="en-US" altLang="zh-TW" sz="2000" dirty="0" smtClean="0"/>
              <a:t>dle </a:t>
            </a:r>
            <a:r>
              <a:rPr lang="en-US" altLang="zh-TW" sz="2000" dirty="0"/>
              <a:t>timeout or aging after </a:t>
            </a:r>
            <a:r>
              <a:rPr lang="en-US" altLang="zh-TW" sz="2000" dirty="0" smtClean="0"/>
              <a:t>hard </a:t>
            </a:r>
            <a:r>
              <a:rPr lang="en-US" altLang="zh-TW" sz="2000" dirty="0"/>
              <a:t>timeout, no matter which one </a:t>
            </a:r>
            <a:r>
              <a:rPr lang="en-US" altLang="zh-TW" sz="2000" dirty="0" smtClean="0"/>
              <a:t>gets  </a:t>
            </a:r>
            <a:r>
              <a:rPr lang="en-US" altLang="zh-TW" sz="2000" dirty="0"/>
              <a:t>first.  </a:t>
            </a:r>
            <a:endParaRPr lang="en-US" altLang="zh-TW" sz="2000" dirty="0" smtClean="0"/>
          </a:p>
          <a:p>
            <a:pPr lvl="1"/>
            <a:r>
              <a:rPr lang="en-US" altLang="zh-TW" sz="2000" dirty="0" smtClean="0"/>
              <a:t>If neither sets</a:t>
            </a:r>
            <a:r>
              <a:rPr lang="en-US" altLang="zh-TW" sz="2000" dirty="0"/>
              <a:t>, </a:t>
            </a:r>
            <a:r>
              <a:rPr lang="en-US" altLang="zh-TW" sz="2000" dirty="0" smtClean="0"/>
              <a:t>the table will be effective permanently </a:t>
            </a:r>
            <a:r>
              <a:rPr lang="en-US" altLang="zh-TW" sz="2000" dirty="0"/>
              <a:t>without </a:t>
            </a:r>
            <a:r>
              <a:rPr lang="en-US" altLang="zh-TW" sz="2000" dirty="0" err="1"/>
              <a:t>overtiming</a:t>
            </a:r>
            <a:r>
              <a:rPr lang="en-US" altLang="zh-TW" sz="2000" dirty="0"/>
              <a:t>, but you can remove list item </a:t>
            </a:r>
            <a:r>
              <a:rPr lang="en-US" altLang="zh-TW" sz="2000" dirty="0" smtClean="0"/>
              <a:t>by </a:t>
            </a:r>
            <a:r>
              <a:rPr lang="en-US" altLang="zh-TW" sz="2000" dirty="0"/>
              <a:t>the data packets of OFPFC-DELETE. .</a:t>
            </a:r>
            <a:endParaRPr lang="zh-TW" altLang="en-US" sz="2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5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The Design of Three-layer Model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After </a:t>
            </a:r>
            <a:r>
              <a:rPr lang="en-US" altLang="zh-TW" sz="2800" dirty="0" smtClean="0"/>
              <a:t>the release of version 1.1 specification</a:t>
            </a:r>
            <a:r>
              <a:rPr lang="en-US" altLang="zh-TW" sz="2800" dirty="0"/>
              <a:t>,  Openflow </a:t>
            </a:r>
            <a:r>
              <a:rPr lang="en-US" altLang="zh-TW" sz="2800" dirty="0" smtClean="0"/>
              <a:t>has increased </a:t>
            </a:r>
            <a:r>
              <a:rPr lang="en-US" altLang="zh-TW" sz="2800" dirty="0" smtClean="0">
                <a:solidFill>
                  <a:srgbClr val="FF0000"/>
                </a:solidFill>
              </a:rPr>
              <a:t>multi-table</a:t>
            </a:r>
            <a:r>
              <a:rPr lang="en-US" altLang="zh-TW" sz="2800" dirty="0"/>
              <a:t>, </a:t>
            </a:r>
            <a:r>
              <a:rPr lang="en-US" altLang="zh-TW" sz="2800" dirty="0" smtClean="0"/>
              <a:t>the </a:t>
            </a:r>
            <a:r>
              <a:rPr lang="en-US" altLang="zh-TW" sz="2800" dirty="0" smtClean="0">
                <a:solidFill>
                  <a:srgbClr val="FF0000"/>
                </a:solidFill>
              </a:rPr>
              <a:t>port  </a:t>
            </a:r>
            <a:r>
              <a:rPr lang="en-US" altLang="zh-TW" sz="2800" dirty="0">
                <a:solidFill>
                  <a:srgbClr val="FF0000"/>
                </a:solidFill>
              </a:rPr>
              <a:t>group</a:t>
            </a:r>
            <a:r>
              <a:rPr lang="en-US" altLang="zh-TW" sz="2800" dirty="0"/>
              <a:t>, </a:t>
            </a:r>
            <a:r>
              <a:rPr lang="en-US" altLang="zh-TW" sz="2800" dirty="0" smtClean="0">
                <a:solidFill>
                  <a:srgbClr val="FF0000"/>
                </a:solidFill>
              </a:rPr>
              <a:t>scalable </a:t>
            </a:r>
            <a:r>
              <a:rPr lang="en-US" altLang="zh-TW" sz="2800" dirty="0">
                <a:solidFill>
                  <a:srgbClr val="FF0000"/>
                </a:solidFill>
              </a:rPr>
              <a:t>matching </a:t>
            </a:r>
            <a:r>
              <a:rPr lang="en-US" altLang="zh-TW" sz="2800" dirty="0" smtClean="0"/>
              <a:t>and </a:t>
            </a:r>
            <a:r>
              <a:rPr lang="en-US" altLang="zh-TW" sz="2800" dirty="0"/>
              <a:t>other new </a:t>
            </a:r>
            <a:r>
              <a:rPr lang="en-US" altLang="zh-TW" sz="2800" dirty="0" smtClean="0"/>
              <a:t>features.</a:t>
            </a:r>
          </a:p>
          <a:p>
            <a:r>
              <a:rPr lang="en-US" altLang="zh-TW" sz="2800" dirty="0" smtClean="0"/>
              <a:t>But based </a:t>
            </a:r>
            <a:r>
              <a:rPr lang="en-US" altLang="zh-TW" sz="2800" dirty="0"/>
              <a:t>on the </a:t>
            </a:r>
            <a:r>
              <a:rPr lang="en-US" altLang="zh-TW" sz="2800" dirty="0" smtClean="0"/>
              <a:t>new specification, less switch models can be realized</a:t>
            </a:r>
            <a:r>
              <a:rPr lang="en-US" altLang="zh-TW" sz="2800" dirty="0"/>
              <a:t>. </a:t>
            </a:r>
          </a:p>
          <a:p>
            <a:r>
              <a:rPr lang="en-US" altLang="zh-TW" sz="2800" dirty="0"/>
              <a:t>According to the characteristics of </a:t>
            </a:r>
            <a:r>
              <a:rPr lang="en-US" altLang="zh-TW" sz="2800" dirty="0" smtClean="0"/>
              <a:t>the </a:t>
            </a:r>
            <a:r>
              <a:rPr lang="en-US" altLang="zh-TW" sz="2800" dirty="0"/>
              <a:t>new specification, </a:t>
            </a:r>
            <a:r>
              <a:rPr lang="en-US" altLang="zh-TW" sz="2800" dirty="0" smtClean="0"/>
              <a:t>we </a:t>
            </a:r>
            <a:r>
              <a:rPr lang="en-US" altLang="zh-TW" sz="2800" dirty="0"/>
              <a:t>have designed a three-tier structure based on </a:t>
            </a:r>
            <a:r>
              <a:rPr lang="en-US" altLang="zh-TW" sz="2800" dirty="0">
                <a:solidFill>
                  <a:srgbClr val="FF0000"/>
                </a:solidFill>
              </a:rPr>
              <a:t>hardware layer</a:t>
            </a:r>
            <a:r>
              <a:rPr lang="en-US" altLang="zh-TW" sz="2800" dirty="0"/>
              <a:t>, </a:t>
            </a:r>
            <a:r>
              <a:rPr lang="en-US" altLang="zh-TW" sz="2800" dirty="0" smtClean="0">
                <a:solidFill>
                  <a:srgbClr val="FF0000"/>
                </a:solidFill>
              </a:rPr>
              <a:t>core </a:t>
            </a:r>
            <a:r>
              <a:rPr lang="en-US" altLang="zh-TW" sz="2800" dirty="0">
                <a:solidFill>
                  <a:srgbClr val="FF0000"/>
                </a:solidFill>
              </a:rPr>
              <a:t>layer</a:t>
            </a:r>
            <a:r>
              <a:rPr lang="en-US" altLang="zh-TW" sz="2800" dirty="0"/>
              <a:t>, </a:t>
            </a:r>
            <a:r>
              <a:rPr lang="en-US" altLang="zh-TW" sz="2800" dirty="0">
                <a:solidFill>
                  <a:srgbClr val="FF0000"/>
                </a:solidFill>
              </a:rPr>
              <a:t>user layer</a:t>
            </a:r>
            <a:r>
              <a:rPr lang="en-US" altLang="zh-TW" sz="2800" dirty="0"/>
              <a:t> to realize.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657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The Design of Three-layer Model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b="1" u="sng" dirty="0" smtClean="0"/>
              <a:t>Hardware Layer</a:t>
            </a:r>
          </a:p>
          <a:p>
            <a:r>
              <a:rPr lang="en-US" altLang="zh-TW" sz="2800" dirty="0" smtClean="0"/>
              <a:t>Uses TCAM and </a:t>
            </a:r>
            <a:r>
              <a:rPr lang="en-US" altLang="zh-TW" sz="2800" dirty="0"/>
              <a:t>related SRAM to realize to </a:t>
            </a:r>
            <a:r>
              <a:rPr lang="en-US" altLang="zh-TW" sz="2800" dirty="0" smtClean="0"/>
              <a:t>lookup </a:t>
            </a:r>
            <a:r>
              <a:rPr lang="en-US" altLang="zh-TW" sz="2800" dirty="0"/>
              <a:t>ACL rapidly and to routing table</a:t>
            </a:r>
            <a:r>
              <a:rPr lang="en-US" altLang="zh-TW" sz="2800" dirty="0" smtClean="0"/>
              <a:t>.</a:t>
            </a:r>
          </a:p>
          <a:p>
            <a:r>
              <a:rPr lang="en-US" altLang="zh-TW" sz="2800" dirty="0"/>
              <a:t>Realize accelerating </a:t>
            </a:r>
            <a:r>
              <a:rPr lang="en-US" altLang="zh-TW" sz="2800" dirty="0" smtClean="0"/>
              <a:t>logic functions by FPGA  </a:t>
            </a:r>
            <a:r>
              <a:rPr lang="en-US" altLang="zh-TW" sz="2800" dirty="0"/>
              <a:t>chip </a:t>
            </a:r>
            <a:r>
              <a:rPr lang="en-US" altLang="zh-TW" sz="2800" dirty="0" smtClean="0"/>
              <a:t>in hardware receiving and transmitting</a:t>
            </a:r>
            <a:r>
              <a:rPr lang="en-US" altLang="zh-TW" sz="2800" dirty="0"/>
              <a:t>,  meanwhile</a:t>
            </a:r>
            <a:r>
              <a:rPr lang="en-US" altLang="zh-TW" sz="2800" dirty="0" smtClean="0"/>
              <a:t>, implement </a:t>
            </a:r>
            <a:r>
              <a:rPr lang="en-US" altLang="zh-TW" sz="2800" dirty="0"/>
              <a:t>packet </a:t>
            </a:r>
            <a:r>
              <a:rPr lang="en-US" altLang="zh-TW" sz="2800" dirty="0" smtClean="0"/>
              <a:t>analysis </a:t>
            </a:r>
            <a:r>
              <a:rPr lang="en-US" altLang="zh-TW" sz="2800" dirty="0"/>
              <a:t>in </a:t>
            </a:r>
            <a:r>
              <a:rPr lang="en-US" altLang="zh-TW" sz="2800" dirty="0" smtClean="0"/>
              <a:t>hardware receiver modules by which to lookup hardware or software </a:t>
            </a:r>
            <a:r>
              <a:rPr lang="en-US" altLang="zh-TW" sz="2800" dirty="0"/>
              <a:t>according to the rules of OpenFlow. 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606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The Design of Three-layer Model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b="1" u="sng" dirty="0" smtClean="0"/>
              <a:t>Core Layer</a:t>
            </a:r>
          </a:p>
          <a:p>
            <a:r>
              <a:rPr lang="en-US" altLang="zh-TW" sz="2800" dirty="0" smtClean="0"/>
              <a:t>Sets five modules:</a:t>
            </a:r>
          </a:p>
          <a:p>
            <a:pPr lvl="1"/>
            <a:r>
              <a:rPr lang="en-US" altLang="zh-TW" sz="2400" dirty="0" smtClean="0"/>
              <a:t>Rule management process</a:t>
            </a:r>
          </a:p>
          <a:p>
            <a:pPr lvl="1"/>
            <a:r>
              <a:rPr lang="en-US" altLang="zh-TW" sz="2400" dirty="0" smtClean="0"/>
              <a:t>OpenFlow </a:t>
            </a:r>
            <a:r>
              <a:rPr lang="en-US" altLang="zh-TW" sz="2400" dirty="0"/>
              <a:t>rule </a:t>
            </a:r>
            <a:r>
              <a:rPr lang="en-US" altLang="zh-TW" sz="2400" dirty="0" smtClean="0"/>
              <a:t>table</a:t>
            </a:r>
          </a:p>
          <a:p>
            <a:pPr lvl="1"/>
            <a:r>
              <a:rPr lang="en-US" altLang="zh-TW" sz="2400" dirty="0" smtClean="0"/>
              <a:t>OpenFlow </a:t>
            </a:r>
            <a:r>
              <a:rPr lang="en-US" altLang="zh-TW" sz="2400" dirty="0"/>
              <a:t>rules mapping </a:t>
            </a:r>
            <a:r>
              <a:rPr lang="en-US" altLang="zh-TW" sz="2400" dirty="0" smtClean="0"/>
              <a:t>table</a:t>
            </a:r>
          </a:p>
          <a:p>
            <a:pPr lvl="1"/>
            <a:r>
              <a:rPr lang="en-US" altLang="zh-TW" sz="2400" dirty="0"/>
              <a:t>F</a:t>
            </a:r>
            <a:r>
              <a:rPr lang="en-US" altLang="zh-TW" sz="2400" dirty="0" smtClean="0"/>
              <a:t>orwarding thread  management</a:t>
            </a:r>
          </a:p>
          <a:p>
            <a:pPr lvl="1"/>
            <a:r>
              <a:rPr lang="en-US" altLang="zh-TW" sz="2400" dirty="0" smtClean="0"/>
              <a:t>Statistical counters.</a:t>
            </a:r>
          </a:p>
          <a:p>
            <a:pPr lvl="2"/>
            <a:r>
              <a:rPr lang="en-US" altLang="zh-TW" sz="2000" dirty="0"/>
              <a:t>to achieve OpenFlow specifications for each flow, </a:t>
            </a:r>
            <a:r>
              <a:rPr lang="en-US" altLang="zh-TW" sz="2000" dirty="0" smtClean="0"/>
              <a:t>flow </a:t>
            </a:r>
            <a:r>
              <a:rPr lang="en-US" altLang="zh-TW" sz="2000" dirty="0"/>
              <a:t>table and port, etc.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98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The Design of Three-layer Model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b="1" u="sng" dirty="0" smtClean="0"/>
              <a:t>User Layer</a:t>
            </a:r>
          </a:p>
          <a:p>
            <a:r>
              <a:rPr lang="en-US" altLang="zh-TW" sz="2800" dirty="0" smtClean="0"/>
              <a:t>The </a:t>
            </a:r>
            <a:r>
              <a:rPr lang="en-US" altLang="zh-TW" sz="2800" dirty="0"/>
              <a:t>main achievement is the </a:t>
            </a:r>
            <a:r>
              <a:rPr lang="en-US" altLang="zh-TW" sz="2800" dirty="0" smtClean="0"/>
              <a:t>user-layer OpenFlow controller</a:t>
            </a:r>
            <a:r>
              <a:rPr lang="en-US" altLang="zh-TW" sz="2800" dirty="0"/>
              <a:t>, </a:t>
            </a:r>
            <a:r>
              <a:rPr lang="en-US" altLang="zh-TW" sz="2800" dirty="0" smtClean="0"/>
              <a:t>users can change switch configuration </a:t>
            </a:r>
            <a:r>
              <a:rPr lang="en-US" altLang="zh-TW" sz="2800" dirty="0"/>
              <a:t>by controller</a:t>
            </a:r>
            <a:r>
              <a:rPr lang="en-US" altLang="zh-TW" sz="2800" dirty="0" smtClean="0"/>
              <a:t>.</a:t>
            </a:r>
          </a:p>
          <a:p>
            <a:r>
              <a:rPr lang="en-US" altLang="zh-TW" sz="2800" dirty="0"/>
              <a:t>These three-layer </a:t>
            </a:r>
            <a:r>
              <a:rPr lang="en-US" altLang="zh-TW" sz="2800" dirty="0" smtClean="0"/>
              <a:t>models can not only achieve  </a:t>
            </a:r>
            <a:r>
              <a:rPr lang="en-US" altLang="zh-TW" sz="2800" dirty="0"/>
              <a:t>fifteen  fields  to </a:t>
            </a:r>
            <a:r>
              <a:rPr lang="en-US" altLang="zh-TW" sz="2800" dirty="0" smtClean="0"/>
              <a:t>complete the </a:t>
            </a:r>
            <a:r>
              <a:rPr lang="en-US" altLang="zh-TW" sz="2800" dirty="0"/>
              <a:t>current </a:t>
            </a:r>
            <a:r>
              <a:rPr lang="en-US" altLang="zh-TW" sz="2800" dirty="0" smtClean="0"/>
              <a:t>matching</a:t>
            </a:r>
            <a:r>
              <a:rPr lang="en-US" altLang="zh-TW" sz="2800" dirty="0"/>
              <a:t>, </a:t>
            </a:r>
            <a:r>
              <a:rPr lang="en-US" altLang="zh-TW" sz="2800" dirty="0" smtClean="0"/>
              <a:t>but also can support the </a:t>
            </a:r>
            <a:r>
              <a:rPr lang="en-US" altLang="zh-TW" sz="2800" dirty="0"/>
              <a:t>current </a:t>
            </a:r>
            <a:r>
              <a:rPr lang="en-US" altLang="zh-TW" sz="2800" dirty="0" smtClean="0"/>
              <a:t>use of the normal  </a:t>
            </a:r>
            <a:r>
              <a:rPr lang="en-US" altLang="zh-TW" sz="2800" dirty="0"/>
              <a:t>rules  of </a:t>
            </a:r>
            <a:r>
              <a:rPr lang="en-US" altLang="zh-TW" sz="2800" dirty="0" smtClean="0"/>
              <a:t>network </a:t>
            </a:r>
            <a:r>
              <a:rPr lang="en-US" altLang="zh-TW" sz="2800" dirty="0"/>
              <a:t>data packets.</a:t>
            </a:r>
            <a:endParaRPr lang="en-US" altLang="zh-TW" sz="2800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193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The Design of Three-layer Model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We </a:t>
            </a:r>
            <a:r>
              <a:rPr lang="en-US" altLang="zh-TW" sz="2800" dirty="0" smtClean="0"/>
              <a:t>can also configure the hardware layer over  </a:t>
            </a:r>
            <a:r>
              <a:rPr lang="en-US" altLang="zh-TW" sz="2800" dirty="0"/>
              <a:t>TCAM </a:t>
            </a:r>
            <a:r>
              <a:rPr lang="en-US" altLang="zh-TW" sz="2800" dirty="0" smtClean="0"/>
              <a:t>with </a:t>
            </a:r>
            <a:r>
              <a:rPr lang="en-US" altLang="zh-TW" sz="2800" dirty="0"/>
              <a:t>the </a:t>
            </a:r>
            <a:r>
              <a:rPr lang="en-US" altLang="zh-TW" sz="2800" dirty="0" smtClean="0">
                <a:solidFill>
                  <a:srgbClr val="FF0000"/>
                </a:solidFill>
                <a:hlinkClick r:id="rId3" action="ppaction://hlinkpres?slideindex=1&amp;slidetitle="/>
              </a:rPr>
              <a:t>Aging</a:t>
            </a:r>
            <a:r>
              <a:rPr lang="en-US" altLang="zh-TW" sz="2800" dirty="0" smtClean="0"/>
              <a:t> combined with the rules  </a:t>
            </a:r>
            <a:r>
              <a:rPr lang="en-US" altLang="zh-TW" sz="2800" dirty="0"/>
              <a:t>of </a:t>
            </a:r>
            <a:r>
              <a:rPr lang="en-US" altLang="zh-TW" sz="2800" dirty="0" smtClean="0"/>
              <a:t>the core layer </a:t>
            </a:r>
            <a:r>
              <a:rPr lang="en-US" altLang="zh-TW" sz="2800" dirty="0"/>
              <a:t>mapping table to achieve a better standard of </a:t>
            </a:r>
            <a:r>
              <a:rPr lang="en-US" altLang="zh-TW" sz="2800" dirty="0" smtClean="0"/>
              <a:t>OpenFlow </a:t>
            </a:r>
            <a:r>
              <a:rPr lang="en-US" altLang="zh-TW" sz="2800" dirty="0" smtClean="0">
                <a:solidFill>
                  <a:srgbClr val="FF0000"/>
                </a:solidFill>
              </a:rPr>
              <a:t>hard </a:t>
            </a:r>
            <a:r>
              <a:rPr lang="en-US" altLang="zh-TW" sz="2800" dirty="0">
                <a:solidFill>
                  <a:srgbClr val="FF0000"/>
                </a:solidFill>
              </a:rPr>
              <a:t>timeout</a:t>
            </a:r>
            <a:r>
              <a:rPr lang="en-US" altLang="zh-TW" sz="2800" dirty="0"/>
              <a:t> and </a:t>
            </a:r>
            <a:r>
              <a:rPr lang="en-US" altLang="zh-TW" sz="2800" dirty="0">
                <a:solidFill>
                  <a:srgbClr val="FF0000"/>
                </a:solidFill>
              </a:rPr>
              <a:t>idle timeout</a:t>
            </a:r>
            <a:r>
              <a:rPr lang="en-US" altLang="zh-TW" sz="2800" dirty="0"/>
              <a:t>.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7873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Three-layer Model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grpSp>
        <p:nvGrpSpPr>
          <p:cNvPr id="168" name="群組 167"/>
          <p:cNvGrpSpPr/>
          <p:nvPr/>
        </p:nvGrpSpPr>
        <p:grpSpPr>
          <a:xfrm>
            <a:off x="935596" y="1406778"/>
            <a:ext cx="7369984" cy="5369433"/>
            <a:chOff x="1367644" y="1406778"/>
            <a:chExt cx="7369984" cy="5369433"/>
          </a:xfrm>
        </p:grpSpPr>
        <p:sp>
          <p:nvSpPr>
            <p:cNvPr id="2" name="矩形 1"/>
            <p:cNvSpPr/>
            <p:nvPr/>
          </p:nvSpPr>
          <p:spPr>
            <a:xfrm>
              <a:off x="2051720" y="1406778"/>
              <a:ext cx="4176464" cy="38537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311860" y="2083834"/>
              <a:ext cx="972108" cy="51707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" name="直線接點 8"/>
            <p:cNvCxnSpPr/>
            <p:nvPr/>
          </p:nvCxnSpPr>
          <p:spPr>
            <a:xfrm>
              <a:off x="1367644" y="2888940"/>
              <a:ext cx="5832648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橢圓 9"/>
            <p:cNvSpPr/>
            <p:nvPr/>
          </p:nvSpPr>
          <p:spPr>
            <a:xfrm>
              <a:off x="2051720" y="3065698"/>
              <a:ext cx="1152128" cy="7017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" name="直線接點 10"/>
            <p:cNvCxnSpPr/>
            <p:nvPr/>
          </p:nvCxnSpPr>
          <p:spPr>
            <a:xfrm>
              <a:off x="1367644" y="4725144"/>
              <a:ext cx="5832648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>
              <a:endCxn id="10" idx="0"/>
            </p:cNvCxnSpPr>
            <p:nvPr/>
          </p:nvCxnSpPr>
          <p:spPr>
            <a:xfrm>
              <a:off x="2627784" y="1802505"/>
              <a:ext cx="0" cy="1263193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/>
            <p:cNvCxnSpPr>
              <a:stCxn id="8" idx="0"/>
            </p:cNvCxnSpPr>
            <p:nvPr/>
          </p:nvCxnSpPr>
          <p:spPr>
            <a:xfrm flipV="1">
              <a:off x="3797914" y="1802505"/>
              <a:ext cx="0" cy="28132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矩形 15"/>
            <p:cNvSpPr/>
            <p:nvPr/>
          </p:nvSpPr>
          <p:spPr>
            <a:xfrm>
              <a:off x="3500356" y="3080670"/>
              <a:ext cx="1179856" cy="63636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3239852" y="3985730"/>
              <a:ext cx="1118749" cy="54365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9" name="直線單箭頭接點 18"/>
            <p:cNvCxnSpPr>
              <a:stCxn id="16" idx="2"/>
            </p:cNvCxnSpPr>
            <p:nvPr/>
          </p:nvCxnSpPr>
          <p:spPr>
            <a:xfrm>
              <a:off x="4090284" y="3717032"/>
              <a:ext cx="0" cy="3024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單箭頭接點 20"/>
            <p:cNvCxnSpPr>
              <a:stCxn id="10" idx="5"/>
              <a:endCxn id="17" idx="0"/>
            </p:cNvCxnSpPr>
            <p:nvPr/>
          </p:nvCxnSpPr>
          <p:spPr>
            <a:xfrm>
              <a:off x="3035123" y="3664645"/>
              <a:ext cx="764104" cy="32108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/>
            <p:cNvCxnSpPr>
              <a:stCxn id="10" idx="6"/>
              <a:endCxn id="16" idx="1"/>
            </p:cNvCxnSpPr>
            <p:nvPr/>
          </p:nvCxnSpPr>
          <p:spPr>
            <a:xfrm flipV="1">
              <a:off x="3203848" y="3398851"/>
              <a:ext cx="29650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橢圓 23"/>
            <p:cNvSpPr/>
            <p:nvPr/>
          </p:nvSpPr>
          <p:spPr>
            <a:xfrm>
              <a:off x="4932843" y="3044098"/>
              <a:ext cx="1114031" cy="79376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6" name="直線單箭頭接點 25"/>
            <p:cNvCxnSpPr>
              <a:stCxn id="16" idx="3"/>
              <a:endCxn id="24" idx="2"/>
            </p:cNvCxnSpPr>
            <p:nvPr/>
          </p:nvCxnSpPr>
          <p:spPr>
            <a:xfrm>
              <a:off x="4680212" y="3398851"/>
              <a:ext cx="252631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矩形 27"/>
            <p:cNvSpPr/>
            <p:nvPr/>
          </p:nvSpPr>
          <p:spPr>
            <a:xfrm>
              <a:off x="6300192" y="3176972"/>
              <a:ext cx="972108" cy="51707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0" name="直線單箭頭接點 29"/>
            <p:cNvCxnSpPr>
              <a:stCxn id="24" idx="6"/>
              <a:endCxn id="28" idx="1"/>
            </p:cNvCxnSpPr>
            <p:nvPr/>
          </p:nvCxnSpPr>
          <p:spPr>
            <a:xfrm flipV="1">
              <a:off x="6046874" y="3435509"/>
              <a:ext cx="25331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橢圓 30"/>
            <p:cNvSpPr/>
            <p:nvPr/>
          </p:nvSpPr>
          <p:spPr>
            <a:xfrm>
              <a:off x="2957351" y="4905164"/>
              <a:ext cx="1110995" cy="5064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39" name="群組 38"/>
            <p:cNvGrpSpPr/>
            <p:nvPr/>
          </p:nvGrpSpPr>
          <p:grpSpPr>
            <a:xfrm>
              <a:off x="1842031" y="5634000"/>
              <a:ext cx="2230640" cy="386929"/>
              <a:chOff x="531140" y="5562000"/>
              <a:chExt cx="2230640" cy="386929"/>
            </a:xfrm>
          </p:grpSpPr>
          <p:grpSp>
            <p:nvGrpSpPr>
              <p:cNvPr id="35" name="群組 34"/>
              <p:cNvGrpSpPr/>
              <p:nvPr/>
            </p:nvGrpSpPr>
            <p:grpSpPr>
              <a:xfrm>
                <a:off x="531140" y="5563556"/>
                <a:ext cx="1115320" cy="385373"/>
                <a:chOff x="1494060" y="5400000"/>
                <a:chExt cx="1115320" cy="385373"/>
              </a:xfrm>
            </p:grpSpPr>
            <p:sp>
              <p:nvSpPr>
                <p:cNvPr id="33" name="矩形 32"/>
                <p:cNvSpPr/>
                <p:nvPr/>
              </p:nvSpPr>
              <p:spPr>
                <a:xfrm>
                  <a:off x="1494060" y="5400000"/>
                  <a:ext cx="557660" cy="38537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2051720" y="5400000"/>
                  <a:ext cx="557660" cy="38537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36" name="群組 35"/>
              <p:cNvGrpSpPr/>
              <p:nvPr/>
            </p:nvGrpSpPr>
            <p:grpSpPr>
              <a:xfrm>
                <a:off x="1646460" y="5562000"/>
                <a:ext cx="1115320" cy="385373"/>
                <a:chOff x="1494060" y="5400000"/>
                <a:chExt cx="1115320" cy="385373"/>
              </a:xfrm>
            </p:grpSpPr>
            <p:sp>
              <p:nvSpPr>
                <p:cNvPr id="37" name="矩形 36"/>
                <p:cNvSpPr/>
                <p:nvPr/>
              </p:nvSpPr>
              <p:spPr>
                <a:xfrm>
                  <a:off x="1494060" y="5400000"/>
                  <a:ext cx="557660" cy="38537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8" name="矩形 37"/>
                <p:cNvSpPr/>
                <p:nvPr/>
              </p:nvSpPr>
              <p:spPr>
                <a:xfrm>
                  <a:off x="2051720" y="5400000"/>
                  <a:ext cx="557660" cy="38537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40" name="群組 39"/>
            <p:cNvGrpSpPr/>
            <p:nvPr/>
          </p:nvGrpSpPr>
          <p:grpSpPr>
            <a:xfrm>
              <a:off x="4931555" y="5634359"/>
              <a:ext cx="2230640" cy="386929"/>
              <a:chOff x="531140" y="5562000"/>
              <a:chExt cx="2230640" cy="386929"/>
            </a:xfrm>
          </p:grpSpPr>
          <p:grpSp>
            <p:nvGrpSpPr>
              <p:cNvPr id="41" name="群組 40"/>
              <p:cNvGrpSpPr/>
              <p:nvPr/>
            </p:nvGrpSpPr>
            <p:grpSpPr>
              <a:xfrm>
                <a:off x="531140" y="5563556"/>
                <a:ext cx="1115320" cy="385373"/>
                <a:chOff x="1494060" y="5400000"/>
                <a:chExt cx="1115320" cy="385373"/>
              </a:xfrm>
            </p:grpSpPr>
            <p:sp>
              <p:nvSpPr>
                <p:cNvPr id="45" name="矩形 44"/>
                <p:cNvSpPr/>
                <p:nvPr/>
              </p:nvSpPr>
              <p:spPr>
                <a:xfrm>
                  <a:off x="1494060" y="5400000"/>
                  <a:ext cx="557660" cy="38537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6" name="矩形 45"/>
                <p:cNvSpPr/>
                <p:nvPr/>
              </p:nvSpPr>
              <p:spPr>
                <a:xfrm>
                  <a:off x="2051720" y="5400000"/>
                  <a:ext cx="557660" cy="38537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42" name="群組 41"/>
              <p:cNvGrpSpPr/>
              <p:nvPr/>
            </p:nvGrpSpPr>
            <p:grpSpPr>
              <a:xfrm>
                <a:off x="1646460" y="5562000"/>
                <a:ext cx="1115320" cy="385373"/>
                <a:chOff x="1494060" y="5400000"/>
                <a:chExt cx="1115320" cy="385373"/>
              </a:xfrm>
            </p:grpSpPr>
            <p:sp>
              <p:nvSpPr>
                <p:cNvPr id="43" name="矩形 42"/>
                <p:cNvSpPr/>
                <p:nvPr/>
              </p:nvSpPr>
              <p:spPr>
                <a:xfrm>
                  <a:off x="1494060" y="5400000"/>
                  <a:ext cx="557660" cy="38537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4" name="矩形 43"/>
                <p:cNvSpPr/>
                <p:nvPr/>
              </p:nvSpPr>
              <p:spPr>
                <a:xfrm>
                  <a:off x="2051720" y="5400000"/>
                  <a:ext cx="557660" cy="385373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cxnSp>
          <p:nvCxnSpPr>
            <p:cNvPr id="48" name="直線單箭頭接點 47"/>
            <p:cNvCxnSpPr>
              <a:stCxn id="38" idx="3"/>
              <a:endCxn id="45" idx="1"/>
            </p:cNvCxnSpPr>
            <p:nvPr/>
          </p:nvCxnSpPr>
          <p:spPr>
            <a:xfrm>
              <a:off x="4072671" y="5826687"/>
              <a:ext cx="858884" cy="19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單箭頭接點 49"/>
            <p:cNvCxnSpPr>
              <a:stCxn id="10" idx="4"/>
            </p:cNvCxnSpPr>
            <p:nvPr/>
          </p:nvCxnSpPr>
          <p:spPr>
            <a:xfrm>
              <a:off x="2627784" y="3767408"/>
              <a:ext cx="0" cy="18665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單箭頭接點 51"/>
            <p:cNvCxnSpPr/>
            <p:nvPr/>
          </p:nvCxnSpPr>
          <p:spPr>
            <a:xfrm>
              <a:off x="2051720" y="5156611"/>
              <a:ext cx="905631" cy="18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橢圓 64"/>
            <p:cNvSpPr/>
            <p:nvPr/>
          </p:nvSpPr>
          <p:spPr>
            <a:xfrm>
              <a:off x="5535937" y="4921752"/>
              <a:ext cx="1170813" cy="5064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8" name="直線單箭頭接點 67"/>
            <p:cNvCxnSpPr>
              <a:stCxn id="31" idx="4"/>
            </p:cNvCxnSpPr>
            <p:nvPr/>
          </p:nvCxnSpPr>
          <p:spPr>
            <a:xfrm flipH="1">
              <a:off x="3500356" y="5411659"/>
              <a:ext cx="0" cy="22234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單箭頭接點 70"/>
            <p:cNvCxnSpPr>
              <a:stCxn id="31" idx="7"/>
            </p:cNvCxnSpPr>
            <p:nvPr/>
          </p:nvCxnSpPr>
          <p:spPr>
            <a:xfrm flipV="1">
              <a:off x="3905645" y="3831676"/>
              <a:ext cx="1304740" cy="11476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單箭頭接點 72"/>
            <p:cNvCxnSpPr>
              <a:stCxn id="24" idx="4"/>
            </p:cNvCxnSpPr>
            <p:nvPr/>
          </p:nvCxnSpPr>
          <p:spPr>
            <a:xfrm>
              <a:off x="5489859" y="3837865"/>
              <a:ext cx="450293" cy="108388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單箭頭接點 74"/>
            <p:cNvCxnSpPr/>
            <p:nvPr/>
          </p:nvCxnSpPr>
          <p:spPr>
            <a:xfrm flipH="1" flipV="1">
              <a:off x="5715005" y="3789040"/>
              <a:ext cx="461796" cy="112418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單箭頭接點 76"/>
            <p:cNvCxnSpPr>
              <a:endCxn id="24" idx="0"/>
            </p:cNvCxnSpPr>
            <p:nvPr/>
          </p:nvCxnSpPr>
          <p:spPr>
            <a:xfrm>
              <a:off x="5462442" y="1792151"/>
              <a:ext cx="0" cy="1251947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肘形接點 79"/>
            <p:cNvCxnSpPr/>
            <p:nvPr/>
          </p:nvCxnSpPr>
          <p:spPr>
            <a:xfrm flipH="1" flipV="1">
              <a:off x="6706750" y="5193256"/>
              <a:ext cx="455445" cy="540000"/>
            </a:xfrm>
            <a:prstGeom prst="bentConnector3">
              <a:avLst>
                <a:gd name="adj1" fmla="val -5019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肘形接點 81"/>
            <p:cNvCxnSpPr>
              <a:stCxn id="44" idx="3"/>
              <a:endCxn id="33" idx="1"/>
            </p:cNvCxnSpPr>
            <p:nvPr/>
          </p:nvCxnSpPr>
          <p:spPr>
            <a:xfrm flipH="1">
              <a:off x="1842031" y="5827046"/>
              <a:ext cx="5320164" cy="1197"/>
            </a:xfrm>
            <a:prstGeom prst="bentConnector5">
              <a:avLst>
                <a:gd name="adj1" fmla="val -4297"/>
                <a:gd name="adj2" fmla="val 35295155"/>
                <a:gd name="adj3" fmla="val 104297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單箭頭接點 90"/>
            <p:cNvCxnSpPr/>
            <p:nvPr/>
          </p:nvCxnSpPr>
          <p:spPr>
            <a:xfrm>
              <a:off x="6657075" y="5064713"/>
              <a:ext cx="1566260" cy="33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文字方塊 92"/>
            <p:cNvSpPr txBox="1"/>
            <p:nvPr/>
          </p:nvSpPr>
          <p:spPr>
            <a:xfrm>
              <a:off x="3089727" y="1463131"/>
              <a:ext cx="1878719" cy="2769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TW" dirty="0" err="1" smtClean="0">
                  <a:latin typeface="+mn-lt"/>
                </a:rPr>
                <a:t>Openflow</a:t>
              </a:r>
              <a:r>
                <a:rPr lang="en-US" altLang="zh-TW" dirty="0" smtClean="0">
                  <a:latin typeface="+mn-lt"/>
                </a:rPr>
                <a:t> controller</a:t>
              </a:r>
              <a:endParaRPr lang="zh-TW" altLang="en-US" dirty="0">
                <a:latin typeface="+mn-lt"/>
              </a:endParaRPr>
            </a:p>
          </p:txBody>
        </p:sp>
        <p:sp>
          <p:nvSpPr>
            <p:cNvPr id="94" name="文字方塊 93"/>
            <p:cNvSpPr txBox="1"/>
            <p:nvPr/>
          </p:nvSpPr>
          <p:spPr>
            <a:xfrm>
              <a:off x="3420795" y="2108569"/>
              <a:ext cx="780663" cy="49244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600" dirty="0" smtClean="0">
                  <a:latin typeface="+mn-lt"/>
                </a:rPr>
                <a:t>OF Rules</a:t>
              </a:r>
            </a:p>
            <a:p>
              <a:pPr algn="ctr"/>
              <a:r>
                <a:rPr lang="en-US" altLang="zh-TW" sz="1600" dirty="0" smtClean="0">
                  <a:latin typeface="+mn-lt"/>
                </a:rPr>
                <a:t>database</a:t>
              </a:r>
              <a:endParaRPr lang="zh-TW" altLang="en-US" sz="1600" dirty="0">
                <a:latin typeface="+mn-lt"/>
              </a:endParaRPr>
            </a:p>
          </p:txBody>
        </p:sp>
        <p:sp>
          <p:nvSpPr>
            <p:cNvPr id="95" name="文字方塊 94"/>
            <p:cNvSpPr txBox="1"/>
            <p:nvPr/>
          </p:nvSpPr>
          <p:spPr>
            <a:xfrm>
              <a:off x="1955527" y="2531549"/>
              <a:ext cx="33022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600" dirty="0" smtClean="0">
                  <a:latin typeface="+mn-lt"/>
                </a:rPr>
                <a:t>API</a:t>
              </a:r>
              <a:endParaRPr lang="zh-TW" altLang="en-US" sz="1600" dirty="0">
                <a:latin typeface="+mn-lt"/>
              </a:endParaRPr>
            </a:p>
          </p:txBody>
        </p:sp>
        <p:sp>
          <p:nvSpPr>
            <p:cNvPr id="96" name="文字方塊 95"/>
            <p:cNvSpPr txBox="1"/>
            <p:nvPr/>
          </p:nvSpPr>
          <p:spPr>
            <a:xfrm>
              <a:off x="5609932" y="2509949"/>
              <a:ext cx="330220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600" dirty="0" smtClean="0">
                  <a:latin typeface="+mn-lt"/>
                </a:rPr>
                <a:t>API</a:t>
              </a:r>
              <a:endParaRPr lang="zh-TW" altLang="en-US" sz="1600" dirty="0">
                <a:latin typeface="+mn-lt"/>
              </a:endParaRPr>
            </a:p>
          </p:txBody>
        </p:sp>
        <p:sp>
          <p:nvSpPr>
            <p:cNvPr id="97" name="文字方塊 96"/>
            <p:cNvSpPr txBox="1"/>
            <p:nvPr/>
          </p:nvSpPr>
          <p:spPr>
            <a:xfrm>
              <a:off x="2192480" y="3104964"/>
              <a:ext cx="939360" cy="64633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+mn-lt"/>
                </a:rPr>
                <a:t>Rule </a:t>
              </a:r>
            </a:p>
            <a:p>
              <a:pPr algn="ctr"/>
              <a:r>
                <a:rPr lang="en-US" altLang="zh-TW" sz="1400" dirty="0" smtClean="0">
                  <a:latin typeface="+mn-lt"/>
                </a:rPr>
                <a:t>Management</a:t>
              </a:r>
            </a:p>
            <a:p>
              <a:pPr algn="ctr"/>
              <a:r>
                <a:rPr lang="en-US" altLang="zh-TW" sz="1400" dirty="0" smtClean="0">
                  <a:latin typeface="+mn-lt"/>
                </a:rPr>
                <a:t>Process</a:t>
              </a:r>
              <a:endParaRPr lang="zh-TW" altLang="en-US" sz="1400" dirty="0">
                <a:latin typeface="+mn-lt"/>
              </a:endParaRPr>
            </a:p>
          </p:txBody>
        </p:sp>
        <p:sp>
          <p:nvSpPr>
            <p:cNvPr id="111" name="文字方塊 110"/>
            <p:cNvSpPr txBox="1"/>
            <p:nvPr/>
          </p:nvSpPr>
          <p:spPr>
            <a:xfrm>
              <a:off x="3511422" y="3176972"/>
              <a:ext cx="1168590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+mn-lt"/>
                </a:rPr>
                <a:t>OF Rules table2</a:t>
              </a:r>
            </a:p>
            <a:p>
              <a:pPr algn="ctr"/>
              <a:r>
                <a:rPr lang="en-US" altLang="zh-TW" sz="1400" dirty="0" smtClean="0">
                  <a:latin typeface="+mn-lt"/>
                </a:rPr>
                <a:t>(Hash Tables)</a:t>
              </a:r>
              <a:endParaRPr lang="zh-TW" altLang="en-US" sz="1400" dirty="0">
                <a:latin typeface="+mn-lt"/>
              </a:endParaRPr>
            </a:p>
          </p:txBody>
        </p:sp>
        <p:sp>
          <p:nvSpPr>
            <p:cNvPr id="120" name="文字方塊 119"/>
            <p:cNvSpPr txBox="1"/>
            <p:nvPr/>
          </p:nvSpPr>
          <p:spPr>
            <a:xfrm>
              <a:off x="3311860" y="4047402"/>
              <a:ext cx="1022716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+mn-lt"/>
                </a:rPr>
                <a:t>OF Rules</a:t>
              </a:r>
            </a:p>
            <a:p>
              <a:pPr algn="ctr"/>
              <a:r>
                <a:rPr lang="en-US" altLang="zh-TW" sz="1400" dirty="0" smtClean="0">
                  <a:latin typeface="+mn-lt"/>
                </a:rPr>
                <a:t>mapping table</a:t>
              </a:r>
              <a:endParaRPr lang="zh-TW" altLang="en-US" sz="1400" dirty="0">
                <a:latin typeface="+mn-lt"/>
              </a:endParaRPr>
            </a:p>
          </p:txBody>
        </p:sp>
        <p:sp>
          <p:nvSpPr>
            <p:cNvPr id="122" name="文字方塊 121"/>
            <p:cNvSpPr txBox="1"/>
            <p:nvPr/>
          </p:nvSpPr>
          <p:spPr>
            <a:xfrm>
              <a:off x="5040052" y="3140968"/>
              <a:ext cx="939360" cy="64633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+mn-lt"/>
                </a:rPr>
                <a:t>Forwarding</a:t>
              </a:r>
              <a:br>
                <a:rPr lang="en-US" altLang="zh-TW" sz="1400" dirty="0" smtClean="0">
                  <a:latin typeface="+mn-lt"/>
                </a:rPr>
              </a:br>
              <a:r>
                <a:rPr lang="en-US" altLang="zh-TW" sz="1400" dirty="0" smtClean="0">
                  <a:latin typeface="+mn-lt"/>
                </a:rPr>
                <a:t>Management</a:t>
              </a:r>
            </a:p>
            <a:p>
              <a:pPr algn="ctr"/>
              <a:r>
                <a:rPr lang="en-US" altLang="zh-TW" sz="1400" dirty="0" smtClean="0">
                  <a:latin typeface="+mn-lt"/>
                </a:rPr>
                <a:t>Threads</a:t>
              </a:r>
              <a:endParaRPr lang="zh-TW" altLang="en-US" sz="1400" dirty="0">
                <a:latin typeface="+mn-lt"/>
              </a:endParaRPr>
            </a:p>
          </p:txBody>
        </p:sp>
        <p:sp>
          <p:nvSpPr>
            <p:cNvPr id="130" name="文字方塊 129"/>
            <p:cNvSpPr txBox="1"/>
            <p:nvPr/>
          </p:nvSpPr>
          <p:spPr>
            <a:xfrm>
              <a:off x="6418891" y="3212976"/>
              <a:ext cx="745397" cy="492443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600" dirty="0" smtClean="0">
                  <a:latin typeface="+mn-lt"/>
                </a:rPr>
                <a:t>Statistics</a:t>
              </a:r>
            </a:p>
            <a:p>
              <a:pPr algn="ctr"/>
              <a:r>
                <a:rPr lang="en-US" altLang="zh-TW" sz="1600" dirty="0" smtClean="0">
                  <a:latin typeface="+mn-lt"/>
                </a:rPr>
                <a:t>Counters</a:t>
              </a:r>
              <a:endParaRPr lang="zh-TW" altLang="en-US" sz="1600" dirty="0">
                <a:latin typeface="+mn-lt"/>
              </a:endParaRPr>
            </a:p>
          </p:txBody>
        </p:sp>
        <p:sp>
          <p:nvSpPr>
            <p:cNvPr id="135" name="文字方塊 134"/>
            <p:cNvSpPr txBox="1"/>
            <p:nvPr/>
          </p:nvSpPr>
          <p:spPr>
            <a:xfrm>
              <a:off x="3159252" y="4941168"/>
              <a:ext cx="753411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+mn-lt"/>
                </a:rPr>
                <a:t>Hardware </a:t>
              </a:r>
            </a:p>
            <a:p>
              <a:pPr algn="ctr"/>
              <a:r>
                <a:rPr lang="en-US" altLang="zh-TW" sz="1400" dirty="0" smtClean="0">
                  <a:latin typeface="+mn-lt"/>
                </a:rPr>
                <a:t>Receive</a:t>
              </a:r>
              <a:endParaRPr lang="zh-TW" altLang="en-US" sz="1400" dirty="0">
                <a:latin typeface="+mn-lt"/>
              </a:endParaRPr>
            </a:p>
          </p:txBody>
        </p:sp>
        <p:sp>
          <p:nvSpPr>
            <p:cNvPr id="136" name="文字方塊 135"/>
            <p:cNvSpPr txBox="1"/>
            <p:nvPr/>
          </p:nvSpPr>
          <p:spPr>
            <a:xfrm>
              <a:off x="5700492" y="4989441"/>
              <a:ext cx="892872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+mn-lt"/>
                </a:rPr>
                <a:t>Hardware to</a:t>
              </a:r>
            </a:p>
            <a:p>
              <a:pPr algn="ctr"/>
              <a:r>
                <a:rPr lang="en-US" altLang="zh-TW" sz="1400" dirty="0" smtClean="0">
                  <a:latin typeface="+mn-lt"/>
                </a:rPr>
                <a:t>transmit</a:t>
              </a:r>
              <a:endParaRPr lang="zh-TW" altLang="en-US" sz="1400" dirty="0">
                <a:latin typeface="+mn-lt"/>
              </a:endParaRPr>
            </a:p>
          </p:txBody>
        </p:sp>
        <p:sp>
          <p:nvSpPr>
            <p:cNvPr id="141" name="文字方塊 140"/>
            <p:cNvSpPr txBox="1"/>
            <p:nvPr/>
          </p:nvSpPr>
          <p:spPr>
            <a:xfrm>
              <a:off x="7608313" y="1541711"/>
              <a:ext cx="91852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600" dirty="0" smtClean="0">
                  <a:latin typeface="+mn-lt"/>
                </a:rPr>
                <a:t>User Layer</a:t>
              </a:r>
              <a:endParaRPr lang="zh-TW" altLang="en-US" sz="1600" dirty="0">
                <a:latin typeface="+mn-lt"/>
              </a:endParaRPr>
            </a:p>
          </p:txBody>
        </p:sp>
        <p:sp>
          <p:nvSpPr>
            <p:cNvPr id="142" name="文字方塊 141"/>
            <p:cNvSpPr txBox="1"/>
            <p:nvPr/>
          </p:nvSpPr>
          <p:spPr>
            <a:xfrm>
              <a:off x="7522553" y="2960948"/>
              <a:ext cx="1090043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600" dirty="0" smtClean="0">
                  <a:latin typeface="+mn-lt"/>
                </a:rPr>
                <a:t>Kernel Layer</a:t>
              </a:r>
              <a:endParaRPr lang="zh-TW" altLang="en-US" sz="1600" dirty="0">
                <a:latin typeface="+mn-lt"/>
              </a:endParaRPr>
            </a:p>
          </p:txBody>
        </p:sp>
        <p:sp>
          <p:nvSpPr>
            <p:cNvPr id="143" name="文字方塊 142"/>
            <p:cNvSpPr txBox="1"/>
            <p:nvPr/>
          </p:nvSpPr>
          <p:spPr>
            <a:xfrm>
              <a:off x="7397517" y="4756046"/>
              <a:ext cx="1340111" cy="24622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600" dirty="0" smtClean="0">
                  <a:latin typeface="+mn-lt"/>
                </a:rPr>
                <a:t>Hardware Layer</a:t>
              </a:r>
              <a:endParaRPr lang="zh-TW" altLang="en-US" sz="1600" dirty="0">
                <a:latin typeface="+mn-lt"/>
              </a:endParaRPr>
            </a:p>
          </p:txBody>
        </p:sp>
        <p:sp>
          <p:nvSpPr>
            <p:cNvPr id="165" name="文字方塊 164"/>
            <p:cNvSpPr txBox="1"/>
            <p:nvPr/>
          </p:nvSpPr>
          <p:spPr>
            <a:xfrm>
              <a:off x="4806527" y="6033999"/>
              <a:ext cx="2550121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+mn-lt"/>
                </a:rPr>
                <a:t>SRAM(Instructions and Action set)</a:t>
              </a:r>
              <a:endParaRPr lang="zh-TW" altLang="en-US" sz="1400" dirty="0">
                <a:latin typeface="+mn-lt"/>
              </a:endParaRPr>
            </a:p>
          </p:txBody>
        </p:sp>
        <p:sp>
          <p:nvSpPr>
            <p:cNvPr id="166" name="文字方塊 165"/>
            <p:cNvSpPr txBox="1"/>
            <p:nvPr/>
          </p:nvSpPr>
          <p:spPr>
            <a:xfrm>
              <a:off x="2135814" y="6042062"/>
              <a:ext cx="1643079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+mn-lt"/>
                </a:rPr>
                <a:t>TCAM OF Rules table</a:t>
              </a:r>
              <a:endParaRPr lang="zh-TW" altLang="en-US" sz="1400" dirty="0">
                <a:latin typeface="+mn-lt"/>
              </a:endParaRPr>
            </a:p>
          </p:txBody>
        </p:sp>
        <p:sp>
          <p:nvSpPr>
            <p:cNvPr id="167" name="文字方塊 166"/>
            <p:cNvSpPr txBox="1"/>
            <p:nvPr/>
          </p:nvSpPr>
          <p:spPr>
            <a:xfrm>
              <a:off x="1911040" y="6345324"/>
              <a:ext cx="2192908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altLang="zh-TW" sz="1400" dirty="0" smtClean="0">
                  <a:latin typeface="+mn-lt"/>
                </a:rPr>
                <a:t>(Includes multi-table, </a:t>
              </a:r>
            </a:p>
            <a:p>
              <a:pPr algn="ctr"/>
              <a:r>
                <a:rPr lang="en-US" altLang="zh-TW" sz="1400" dirty="0" smtClean="0">
                  <a:latin typeface="+mn-lt"/>
                </a:rPr>
                <a:t>Every field could be wildcard)</a:t>
              </a:r>
              <a:endParaRPr lang="zh-TW" altLang="en-US" sz="14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45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b="1" dirty="0" smtClean="0"/>
              <a:t>TCAM Performance Analysis and Model</a:t>
            </a:r>
            <a:endParaRPr lang="zh-TW" altLang="en-US" sz="32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graphicFrame>
        <p:nvGraphicFramePr>
          <p:cNvPr id="171" name="表格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564711"/>
              </p:ext>
            </p:extLst>
          </p:nvPr>
        </p:nvGraphicFramePr>
        <p:xfrm>
          <a:off x="1562100" y="2154409"/>
          <a:ext cx="6096000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0801"/>
                <a:gridCol w="936104"/>
                <a:gridCol w="33690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Symbolic name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Units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Description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v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TCAM rate</a:t>
                      </a:r>
                      <a:r>
                        <a:rPr lang="en-US" altLang="zh-TW" sz="1600" baseline="0" dirty="0" smtClean="0"/>
                        <a:t> per second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Clock cycle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TP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Processing time for a single table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C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TCAM share of beats</a:t>
                      </a:r>
                      <a:r>
                        <a:rPr lang="en-US" altLang="zh-TW" sz="1600" baseline="0" dirty="0" smtClean="0"/>
                        <a:t> in command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W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bit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TCAM write the bit width of each shot number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R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ns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SRAM share return the number of beats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B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bit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TCAM width of the base to process packets</a:t>
                      </a:r>
                      <a:endParaRPr lang="zh-TW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PE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The number of packet processors</a:t>
                      </a:r>
                      <a:endParaRPr lang="zh-TW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2" name="文字方塊 171"/>
          <p:cNvSpPr txBox="1"/>
          <p:nvPr/>
        </p:nvSpPr>
        <p:spPr>
          <a:xfrm>
            <a:off x="1420495" y="1412120"/>
            <a:ext cx="62376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The following table defines the parameters associated with </a:t>
            </a:r>
          </a:p>
          <a:p>
            <a:r>
              <a:rPr lang="en-US" altLang="zh-TW" dirty="0"/>
              <a:t>TCAM character description.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934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85278</TotalTime>
  <Words>2173</Words>
  <Application>Microsoft Office PowerPoint</Application>
  <PresentationFormat>如螢幕大小 (4:3)</PresentationFormat>
  <Paragraphs>361</Paragraphs>
  <Slides>25</Slides>
  <Notes>25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3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Research on TCAM-based OpenFlow Switch</vt:lpstr>
      <vt:lpstr>Introduction</vt:lpstr>
      <vt:lpstr>The Design of Three-layer Model</vt:lpstr>
      <vt:lpstr>The Design of Three-layer Model</vt:lpstr>
      <vt:lpstr>The Design of Three-layer Model</vt:lpstr>
      <vt:lpstr>The Design of Three-layer Model</vt:lpstr>
      <vt:lpstr>The Design of Three-layer Model</vt:lpstr>
      <vt:lpstr>Three-layer Model</vt:lpstr>
      <vt:lpstr>TCAM Performance Analysis and Model</vt:lpstr>
      <vt:lpstr>TCAM Performance Analysis and Model</vt:lpstr>
      <vt:lpstr>TCAM Performance Analysis and Model</vt:lpstr>
      <vt:lpstr>TCAM Performance Analysis and Model</vt:lpstr>
      <vt:lpstr>TCAM Performance Analysis and Model</vt:lpstr>
      <vt:lpstr>TCAM Performance Analysis and Model</vt:lpstr>
      <vt:lpstr>TCAM Performance Analysis and Model</vt:lpstr>
      <vt:lpstr>TCAM Performance Analysis and Model</vt:lpstr>
      <vt:lpstr>TCAM Performance Analysis and Model</vt:lpstr>
      <vt:lpstr>TCAM Performance Analysis and Model</vt:lpstr>
      <vt:lpstr>TCAM Performance Analysis and Model</vt:lpstr>
      <vt:lpstr>TCAM Performance Analysis and Model</vt:lpstr>
      <vt:lpstr>Design and Implementation of TCAM-Based</vt:lpstr>
      <vt:lpstr>Design and Implementation of TCAM-Based</vt:lpstr>
      <vt:lpstr>Design and Implementation of TCAM-Based</vt:lpstr>
      <vt:lpstr>Design and Implementation of TCAM-Based</vt:lpstr>
      <vt:lpstr>Design and Implementation of TCAM-Based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JaWes</cp:lastModifiedBy>
  <cp:revision>3072</cp:revision>
  <cp:lastPrinted>2013-07-22T14:09:02Z</cp:lastPrinted>
  <dcterms:created xsi:type="dcterms:W3CDTF">2004-07-16T19:12:18Z</dcterms:created>
  <dcterms:modified xsi:type="dcterms:W3CDTF">2015-09-16T05:53:02Z</dcterms:modified>
</cp:coreProperties>
</file>